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2" r:id="rId5"/>
    <p:sldId id="268" r:id="rId6"/>
  </p:sldIdLst>
  <p:sldSz cx="9144000" cy="6858000" type="screen4x3"/>
  <p:notesSz cx="7010400" cy="92964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rgbClr val="A3B7AF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A3B7AF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A3B7AF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A3B7AF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A3B7A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A3B7A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A3B7A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A3B7A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A3B7AF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FED"/>
    <a:srgbClr val="DEE6E3"/>
    <a:srgbClr val="C8D4CF"/>
    <a:srgbClr val="A3B7AF"/>
    <a:srgbClr val="CFA847"/>
    <a:srgbClr val="99B0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74157" autoAdjust="0"/>
  </p:normalViewPr>
  <p:slideViewPr>
    <p:cSldViewPr>
      <p:cViewPr>
        <p:scale>
          <a:sx n="68" d="100"/>
          <a:sy n="68" d="100"/>
        </p:scale>
        <p:origin x="-1373" y="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804" y="-9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372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436" y="0"/>
            <a:ext cx="3038372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89"/>
            <a:ext cx="3038372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436" y="8829989"/>
            <a:ext cx="3038372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7D1DC34-CC15-440C-B4AB-AD809280B91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992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372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436" y="0"/>
            <a:ext cx="3038372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89"/>
            <a:ext cx="3038372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436" y="8829989"/>
            <a:ext cx="3038372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7CB78BD-4468-4BB6-9E4F-D7337AB7875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2521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565400"/>
            <a:ext cx="7772400" cy="16113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400800" cy="1296988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34821" name="Line 5"/>
          <p:cNvSpPr>
            <a:spLocks noChangeShapeType="1"/>
          </p:cNvSpPr>
          <p:nvPr userDrawn="1"/>
        </p:nvSpPr>
        <p:spPr bwMode="auto">
          <a:xfrm>
            <a:off x="468313" y="2133600"/>
            <a:ext cx="8135937" cy="0"/>
          </a:xfrm>
          <a:prstGeom prst="line">
            <a:avLst/>
          </a:prstGeom>
          <a:noFill/>
          <a:ln w="12700">
            <a:solidFill>
              <a:srgbClr val="CFA847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pic>
        <p:nvPicPr>
          <p:cNvPr id="6" name="Picture 5" descr="Council_NewLogo_RGB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57158" y="428604"/>
            <a:ext cx="3913632" cy="13245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A9482F-1A33-4DDD-852E-50E2BAE6884E}" type="datetime4">
              <a:rPr lang="en-CA"/>
              <a:pPr/>
              <a:t>July-30-13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260350"/>
            <a:ext cx="2057400" cy="568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260350"/>
            <a:ext cx="6019800" cy="568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A9482F-1A33-4DDD-852E-50E2BAE6884E}" type="datetime4">
              <a:rPr lang="en-CA"/>
              <a:pPr/>
              <a:t>July-30-13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5825" y="6237288"/>
            <a:ext cx="1479579" cy="331787"/>
          </a:xfrm>
        </p:spPr>
        <p:txBody>
          <a:bodyPr/>
          <a:lstStyle>
            <a:lvl1pPr algn="r">
              <a:defRPr/>
            </a:lvl1pPr>
          </a:lstStyle>
          <a:p>
            <a:fld id="{74A9482F-1A33-4DDD-852E-50E2BAE6884E}" type="datetime4">
              <a:rPr lang="en-CA" smtClean="0"/>
              <a:pPr/>
              <a:t>July-30-13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A9482F-1A33-4DDD-852E-50E2BAE6884E}" type="datetime4">
              <a:rPr lang="en-CA"/>
              <a:pPr/>
              <a:t>July-30-13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989138"/>
            <a:ext cx="4038600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989138"/>
            <a:ext cx="4038600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A9482F-1A33-4DDD-852E-50E2BAE6884E}" type="datetime4">
              <a:rPr lang="en-CA"/>
              <a:pPr/>
              <a:t>July-30-13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A9482F-1A33-4DDD-852E-50E2BAE6884E}" type="datetime4">
              <a:rPr lang="en-CA"/>
              <a:pPr/>
              <a:t>July-30-13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A9482F-1A33-4DDD-852E-50E2BAE6884E}" type="datetime4">
              <a:rPr lang="en-CA"/>
              <a:pPr/>
              <a:t>July-30-13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A9482F-1A33-4DDD-852E-50E2BAE6884E}" type="datetime4">
              <a:rPr lang="en-CA"/>
              <a:pPr/>
              <a:t>July-30-13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A9482F-1A33-4DDD-852E-50E2BAE6884E}" type="datetime4">
              <a:rPr lang="en-CA"/>
              <a:pPr/>
              <a:t>July-30-13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A9482F-1A33-4DDD-852E-50E2BAE6884E}" type="datetime4">
              <a:rPr lang="en-CA"/>
              <a:pPr/>
              <a:t>July-30-13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F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989138"/>
            <a:ext cx="822960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5825" y="6237288"/>
            <a:ext cx="1557338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74A9482F-1A33-4DDD-852E-50E2BAE6884E}" type="datetime4">
              <a:rPr lang="en-CA"/>
              <a:pPr/>
              <a:t>July-30-13</a:t>
            </a:fld>
            <a:endParaRPr lang="en-CA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468313" y="1628775"/>
            <a:ext cx="8135937" cy="0"/>
          </a:xfrm>
          <a:prstGeom prst="line">
            <a:avLst/>
          </a:prstGeom>
          <a:noFill/>
          <a:ln w="12700">
            <a:solidFill>
              <a:srgbClr val="CFA847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5288" y="6092825"/>
            <a:ext cx="17287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pic>
        <p:nvPicPr>
          <p:cNvPr id="8" name="Picture 7" descr="Council_NewLogo_RGB.g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500034" y="6072206"/>
            <a:ext cx="1508760" cy="5106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1871662"/>
          </a:xfrm>
        </p:spPr>
        <p:txBody>
          <a:bodyPr/>
          <a:lstStyle/>
          <a:p>
            <a:r>
              <a:rPr lang="en-US" sz="2800" dirty="0" smtClean="0"/>
              <a:t>OCASA</a:t>
            </a:r>
          </a:p>
          <a:p>
            <a:r>
              <a:rPr lang="en-US" sz="2800" dirty="0" smtClean="0"/>
              <a:t>June 2012</a:t>
            </a:r>
          </a:p>
          <a:p>
            <a:endParaRPr lang="en-US" sz="2800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124075" y="2781300"/>
            <a:ext cx="4897438" cy="1008063"/>
          </a:xfrm>
          <a:ln/>
        </p:spPr>
        <p:txBody>
          <a:bodyPr/>
          <a:lstStyle/>
          <a:p>
            <a:r>
              <a:rPr lang="en-US" dirty="0" smtClean="0"/>
              <a:t>Council Update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482F-1A33-4DDD-852E-50E2BAE6884E}" type="datetime4">
              <a:rPr lang="en-CA"/>
              <a:pPr/>
              <a:t>July-30-13</a:t>
            </a:fld>
            <a:endParaRPr lang="en-CA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Employer Council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Enacted through legislation – Colleges Collective Bargaining Act, 2008</a:t>
            </a:r>
          </a:p>
          <a:p>
            <a:r>
              <a:rPr lang="en-US" sz="2000" dirty="0" smtClean="0"/>
              <a:t>Commenced operations – April 1, 2010</a:t>
            </a:r>
          </a:p>
          <a:p>
            <a:r>
              <a:rPr lang="en-US" sz="2000" dirty="0" smtClean="0"/>
              <a:t>Not for profit statutory corporation </a:t>
            </a:r>
          </a:p>
          <a:p>
            <a:r>
              <a:rPr lang="en-US" sz="2000" dirty="0" smtClean="0"/>
              <a:t>Owned and operated by the 24 Ontario Colleges</a:t>
            </a:r>
          </a:p>
          <a:p>
            <a:r>
              <a:rPr lang="en-US" sz="2000" dirty="0" smtClean="0"/>
              <a:t>Mandate	-bargaining agent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-policy holder for benefits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-recommendations on admin comp, </a:t>
            </a:r>
            <a:r>
              <a:rPr lang="en-US" sz="2000" dirty="0" err="1" smtClean="0"/>
              <a:t>Ts</a:t>
            </a:r>
            <a:r>
              <a:rPr lang="en-US" sz="2000" dirty="0" smtClean="0"/>
              <a:t> &amp; Cs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-range of services on HR management issues</a:t>
            </a:r>
          </a:p>
          <a:p>
            <a:pPr>
              <a:buNone/>
            </a:pPr>
            <a:endParaRPr lang="en-CA" sz="1800" dirty="0" smtClean="0"/>
          </a:p>
          <a:p>
            <a:endParaRPr lang="en-CA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482F-1A33-4DDD-852E-50E2BAE6884E}" type="datetime4">
              <a:rPr lang="en-CA" smtClean="0"/>
              <a:pPr/>
              <a:t>July-30-13</a:t>
            </a:fld>
            <a:endParaRPr lang="en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16832"/>
            <a:ext cx="7272808" cy="411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Resource Information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482F-1A33-4DDD-852E-50E2BAE6884E}" type="datetime4">
              <a:rPr lang="en-CA" smtClean="0"/>
              <a:pPr/>
              <a:t>July-30-13</a:t>
            </a:fld>
            <a:endParaRPr lang="en-CA"/>
          </a:p>
        </p:txBody>
      </p:sp>
      <p:sp>
        <p:nvSpPr>
          <p:cNvPr id="4" name="Rectangle 3"/>
          <p:cNvSpPr/>
          <p:nvPr/>
        </p:nvSpPr>
        <p:spPr>
          <a:xfrm>
            <a:off x="467544" y="1772816"/>
            <a:ext cx="8424936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CA" sz="2400" kern="0" dirty="0" smtClean="0">
                <a:solidFill>
                  <a:srgbClr val="000000"/>
                </a:solidFill>
                <a:latin typeface="Tahoma"/>
              </a:rPr>
              <a:t>16,800 </a:t>
            </a:r>
            <a:r>
              <a:rPr lang="en-CA" sz="2400" kern="0" dirty="0">
                <a:solidFill>
                  <a:srgbClr val="000000"/>
                </a:solidFill>
                <a:latin typeface="Tahoma"/>
              </a:rPr>
              <a:t>full </a:t>
            </a:r>
            <a:r>
              <a:rPr lang="en-CA" sz="2400" kern="0" dirty="0" smtClean="0">
                <a:solidFill>
                  <a:srgbClr val="000000"/>
                </a:solidFill>
                <a:latin typeface="Tahoma"/>
              </a:rPr>
              <a:t>time employees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US" sz="2400" kern="0" smtClean="0">
                <a:solidFill>
                  <a:srgbClr val="000000"/>
                </a:solidFill>
                <a:latin typeface="Tahoma"/>
              </a:rPr>
              <a:t>2,350 </a:t>
            </a:r>
            <a:r>
              <a:rPr lang="en-US" sz="2400" kern="0" dirty="0" smtClean="0">
                <a:solidFill>
                  <a:srgbClr val="000000"/>
                </a:solidFill>
                <a:latin typeface="Tahoma"/>
              </a:rPr>
              <a:t>administrative 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solidFill>
                  <a:srgbClr val="000000"/>
                </a:solidFill>
                <a:latin typeface="Tahoma"/>
              </a:rPr>
              <a:t>46,000 non-full time</a:t>
            </a:r>
            <a:endParaRPr lang="en-CA" sz="2400" kern="0" dirty="0" smtClean="0">
              <a:solidFill>
                <a:srgbClr val="000000"/>
              </a:solidFill>
              <a:latin typeface="Tahoma"/>
            </a:endParaRPr>
          </a:p>
          <a:p>
            <a:pPr lvl="0">
              <a:spcBef>
                <a:spcPct val="20000"/>
              </a:spcBef>
            </a:pPr>
            <a:endParaRPr lang="en-CA" sz="2400" kern="0" dirty="0" smtClean="0">
              <a:solidFill>
                <a:srgbClr val="000000"/>
              </a:solidFill>
              <a:latin typeface="Tahoma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CA" sz="2400" kern="0" dirty="0" smtClean="0">
                <a:solidFill>
                  <a:srgbClr val="000000"/>
                </a:solidFill>
                <a:latin typeface="Tahoma"/>
              </a:rPr>
              <a:t>Colleges spend $2.3B </a:t>
            </a:r>
            <a:r>
              <a:rPr lang="en-CA" sz="2400" kern="0" dirty="0">
                <a:solidFill>
                  <a:srgbClr val="000000"/>
                </a:solidFill>
                <a:latin typeface="Tahoma"/>
              </a:rPr>
              <a:t>annually on human </a:t>
            </a:r>
            <a:r>
              <a:rPr lang="en-CA" sz="2400" kern="0" dirty="0" smtClean="0">
                <a:solidFill>
                  <a:srgbClr val="000000"/>
                </a:solidFill>
                <a:latin typeface="Tahoma"/>
              </a:rPr>
              <a:t>resources  (largest expenditure at every college)</a:t>
            </a:r>
          </a:p>
          <a:p>
            <a:pPr lvl="0">
              <a:spcBef>
                <a:spcPct val="20000"/>
              </a:spcBef>
            </a:pPr>
            <a:endParaRPr lang="en-CA" sz="2400" kern="0" dirty="0">
              <a:solidFill>
                <a:srgbClr val="000000"/>
              </a:solidFill>
              <a:latin typeface="Tahoma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Tahoma"/>
              </a:rPr>
              <a:t>Group insurance benefits contract = $</a:t>
            </a:r>
            <a:r>
              <a:rPr lang="en-US" sz="2400" kern="0" dirty="0" smtClean="0">
                <a:solidFill>
                  <a:srgbClr val="000000"/>
                </a:solidFill>
                <a:latin typeface="Tahoma"/>
              </a:rPr>
              <a:t>105M </a:t>
            </a:r>
            <a:r>
              <a:rPr lang="en-US" sz="2400" kern="0" dirty="0">
                <a:solidFill>
                  <a:srgbClr val="000000"/>
                </a:solidFill>
                <a:latin typeface="Tahoma"/>
              </a:rPr>
              <a:t>annual cash flow + $</a:t>
            </a:r>
            <a:r>
              <a:rPr lang="en-US" sz="2400" kern="0" dirty="0" smtClean="0">
                <a:solidFill>
                  <a:srgbClr val="000000"/>
                </a:solidFill>
                <a:latin typeface="Tahoma"/>
              </a:rPr>
              <a:t>150M </a:t>
            </a:r>
            <a:r>
              <a:rPr lang="en-US" sz="2400" kern="0" dirty="0">
                <a:solidFill>
                  <a:srgbClr val="000000"/>
                </a:solidFill>
                <a:latin typeface="Tahoma"/>
              </a:rPr>
              <a:t>deposit fund investments</a:t>
            </a:r>
          </a:p>
        </p:txBody>
      </p:sp>
    </p:spTree>
    <p:extLst>
      <p:ext uri="{BB962C8B-B14F-4D97-AF65-F5344CB8AC3E}">
        <p14:creationId xmlns:p14="http://schemas.microsoft.com/office/powerpoint/2010/main" val="98915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2012 - 2013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Reached settlement within BPS directive</a:t>
            </a:r>
          </a:p>
          <a:p>
            <a:r>
              <a:rPr lang="en-US" sz="2000" dirty="0" smtClean="0"/>
              <a:t>Improved bargaining communications with </a:t>
            </a:r>
            <a:r>
              <a:rPr lang="en-US" sz="2000" dirty="0" err="1" smtClean="0"/>
              <a:t>mircro</a:t>
            </a:r>
            <a:r>
              <a:rPr lang="en-US" sz="2000" smtClean="0"/>
              <a:t>-site</a:t>
            </a:r>
            <a:endParaRPr lang="en-US" sz="2000" dirty="0" smtClean="0"/>
          </a:p>
          <a:p>
            <a:r>
              <a:rPr lang="en-US" sz="2000" dirty="0" smtClean="0"/>
              <a:t>Established working group with CAAT pension plan</a:t>
            </a:r>
          </a:p>
          <a:p>
            <a:r>
              <a:rPr lang="en-US" sz="2000" dirty="0" smtClean="0"/>
              <a:t>Formed consortium with 10 colleges on EAP provider</a:t>
            </a:r>
          </a:p>
          <a:p>
            <a:r>
              <a:rPr lang="en-US" sz="2000" dirty="0" smtClean="0"/>
              <a:t>Additional governance training for college governors in collaboration with Colleges Ontario</a:t>
            </a:r>
          </a:p>
          <a:p>
            <a:r>
              <a:rPr lang="en-US" sz="2000" dirty="0" smtClean="0"/>
              <a:t>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party claims audit at </a:t>
            </a:r>
            <a:r>
              <a:rPr lang="en-US" sz="2000" dirty="0" err="1" smtClean="0"/>
              <a:t>Sunlife</a:t>
            </a:r>
            <a:endParaRPr lang="en-US" sz="2000" dirty="0" smtClean="0"/>
          </a:p>
          <a:p>
            <a:r>
              <a:rPr lang="en-US" sz="2000" dirty="0" smtClean="0"/>
              <a:t>Received input from OCASA on job evaluation and recommendations on compensation</a:t>
            </a:r>
          </a:p>
          <a:p>
            <a:r>
              <a:rPr lang="en-US" sz="2000" dirty="0" smtClean="0"/>
              <a:t>Introduced e-record management system for retaining corporate knowledge</a:t>
            </a:r>
            <a:endParaRPr lang="en-CA" sz="2000" dirty="0" smtClean="0"/>
          </a:p>
          <a:p>
            <a:r>
              <a:rPr lang="en-US" sz="2000" dirty="0" smtClean="0"/>
              <a:t>Continue processing of part-time certification application at OLRB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482F-1A33-4DDD-852E-50E2BAE6884E}" type="datetime4">
              <a:rPr lang="en-CA" smtClean="0"/>
              <a:pPr/>
              <a:t>July-30-13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74846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rgbClr val="A3B7A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rgbClr val="A3B7A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159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Council Update</vt:lpstr>
      <vt:lpstr>College Employer Council </vt:lpstr>
      <vt:lpstr>Governance</vt:lpstr>
      <vt:lpstr>Human Resource Information</vt:lpstr>
      <vt:lpstr>2012 - 2013</vt:lpstr>
    </vt:vector>
  </TitlesOfParts>
  <Company>CSC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johnsosa</dc:creator>
  <cp:lastModifiedBy>sinclair</cp:lastModifiedBy>
  <cp:revision>48</cp:revision>
  <cp:lastPrinted>2013-06-24T12:48:31Z</cp:lastPrinted>
  <dcterms:created xsi:type="dcterms:W3CDTF">2007-06-11T17:36:17Z</dcterms:created>
  <dcterms:modified xsi:type="dcterms:W3CDTF">2013-07-30T11:45:08Z</dcterms:modified>
</cp:coreProperties>
</file>