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notesSlides/notesSlide3.xml" ContentType="application/vnd.openxmlformats-officedocument.presentationml.notesSlide+xml"/>
  <Override PartName="/ppt/notesSlides/notesSlide10.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notesSlides/notesSlide9.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Default Extension="gif" ContentType="image/gif"/>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12.xml" ContentType="application/vnd.openxmlformats-officedocument.presentationml.notesSlide+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4"/>
  </p:notesMasterIdLst>
  <p:sldIdLst>
    <p:sldId id="258" r:id="rId2"/>
    <p:sldId id="299" r:id="rId3"/>
    <p:sldId id="305" r:id="rId4"/>
    <p:sldId id="306" r:id="rId5"/>
    <p:sldId id="296" r:id="rId6"/>
    <p:sldId id="301" r:id="rId7"/>
    <p:sldId id="300" r:id="rId8"/>
    <p:sldId id="302" r:id="rId9"/>
    <p:sldId id="304" r:id="rId10"/>
    <p:sldId id="307" r:id="rId11"/>
    <p:sldId id="308" r:id="rId12"/>
    <p:sldId id="294"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630311"/>
    <a:srgbClr val="B3750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75584" autoAdjust="0"/>
  </p:normalViewPr>
  <p:slideViewPr>
    <p:cSldViewPr snapToGrid="0" snapToObjects="1">
      <p:cViewPr varScale="1">
        <p:scale>
          <a:sx n="77" d="100"/>
          <a:sy n="77" d="100"/>
        </p:scale>
        <p:origin x="-1104" y="-96"/>
      </p:cViewPr>
      <p:guideLst>
        <p:guide orient="horz" pos="2160"/>
        <p:guide pos="2880"/>
      </p:guideLst>
    </p:cSldViewPr>
  </p:slideViewPr>
  <p:notesTextViewPr>
    <p:cViewPr>
      <p:scale>
        <a:sx n="150" d="100"/>
        <a:sy n="15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9AF08B-1117-B84C-B8B7-FC5A3FBD4F27}" type="datetimeFigureOut">
              <a:rPr lang="en-US" smtClean="0"/>
              <a:pPr/>
              <a:t>5/16/11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CF9B1A-EC97-5747-8221-202DD084DAD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39CF9B1A-EC97-5747-8221-202DD084DAD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Here are</a:t>
            </a:r>
            <a:r>
              <a:rPr lang="en-US" baseline="0" dirty="0" smtClean="0"/>
              <a:t> a few stats: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We would also propose, that many people place OCASA in the Old conversation, and this is a barrier to OCASA membership. For OCASA to move forward, to be a vibrant partner working with you, not against, we need to be truly representative. It’s also worth noting that the discussion about conflict of interest, and “necessary” exclusions, is based on the old conversation.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We have best practices for how colleges can support membership is very meaningful and appropriate ways so that new hires, know about this group that is a sponsor of their pension plan, represents them in a variety of forums and works to provide professional support. </a:t>
            </a:r>
            <a:endParaRPr lang="en-US" dirty="0"/>
          </a:p>
        </p:txBody>
      </p:sp>
      <p:sp>
        <p:nvSpPr>
          <p:cNvPr id="4" name="Slide Number Placeholder 3"/>
          <p:cNvSpPr>
            <a:spLocks noGrp="1"/>
          </p:cNvSpPr>
          <p:nvPr>
            <p:ph type="sldNum" sz="quarter" idx="10"/>
          </p:nvPr>
        </p:nvSpPr>
        <p:spPr/>
        <p:txBody>
          <a:bodyPr/>
          <a:lstStyle/>
          <a:p>
            <a:fld id="{39CF9B1A-EC97-5747-8221-202DD084DAD3}"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Today, we ask for your support for new opportunities.</a:t>
            </a:r>
            <a:r>
              <a:rPr lang="en-US" baseline="0" dirty="0" smtClean="0"/>
              <a:t> </a:t>
            </a:r>
          </a:p>
          <a:p>
            <a:endParaRPr lang="en-US" baseline="0" dirty="0" smtClean="0"/>
          </a:p>
          <a:p>
            <a:r>
              <a:rPr lang="en-US" baseline="0" smtClean="0"/>
              <a:t>Thank you. </a:t>
            </a:r>
            <a:r>
              <a:rPr lang="en-US" smtClean="0"/>
              <a:t> </a:t>
            </a:r>
            <a:endParaRPr lang="en-US" dirty="0"/>
          </a:p>
        </p:txBody>
      </p:sp>
      <p:sp>
        <p:nvSpPr>
          <p:cNvPr id="4" name="Slide Number Placeholder 3"/>
          <p:cNvSpPr>
            <a:spLocks noGrp="1"/>
          </p:cNvSpPr>
          <p:nvPr>
            <p:ph type="sldNum" sz="quarter" idx="10"/>
          </p:nvPr>
        </p:nvSpPr>
        <p:spPr/>
        <p:txBody>
          <a:bodyPr/>
          <a:lstStyle/>
          <a:p>
            <a:fld id="{39CF9B1A-EC97-5747-8221-202DD084DAD3}"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Thank</a:t>
            </a:r>
            <a:r>
              <a:rPr lang="en-US" baseline="0" dirty="0" smtClean="0"/>
              <a:t> you. </a:t>
            </a:r>
            <a:endParaRPr lang="en-US" dirty="0"/>
          </a:p>
        </p:txBody>
      </p:sp>
      <p:sp>
        <p:nvSpPr>
          <p:cNvPr id="4" name="Slide Number Placeholder 3"/>
          <p:cNvSpPr>
            <a:spLocks noGrp="1"/>
          </p:cNvSpPr>
          <p:nvPr>
            <p:ph type="sldNum" sz="quarter" idx="10"/>
          </p:nvPr>
        </p:nvSpPr>
        <p:spPr/>
        <p:txBody>
          <a:bodyPr/>
          <a:lstStyle/>
          <a:p>
            <a:fld id="{39CF9B1A-EC97-5747-8221-202DD084DAD3}" type="slidenum">
              <a:rPr lang="en-US" smtClean="0"/>
              <a:pPr/>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i="1" dirty="0" smtClean="0">
                <a:solidFill>
                  <a:schemeClr val="bg2">
                    <a:lumMod val="75000"/>
                  </a:schemeClr>
                </a:solidFill>
                <a:effectLst>
                  <a:outerShdw blurRad="50800" dist="38100" dir="2700000">
                    <a:srgbClr val="000000">
                      <a:alpha val="43000"/>
                    </a:srgbClr>
                  </a:outerShdw>
                </a:effectLst>
              </a:rPr>
              <a:t>We have provided</a:t>
            </a:r>
            <a:r>
              <a:rPr lang="en-US" i="1" baseline="0" dirty="0" smtClean="0">
                <a:solidFill>
                  <a:schemeClr val="bg2">
                    <a:lumMod val="75000"/>
                  </a:schemeClr>
                </a:solidFill>
                <a:effectLst>
                  <a:outerShdw blurRad="50800" dist="38100" dir="2700000">
                    <a:srgbClr val="000000">
                      <a:alpha val="43000"/>
                    </a:srgbClr>
                  </a:outerShdw>
                </a:effectLst>
              </a:rPr>
              <a:t> in your meeting materials, some background information about OCASA. Hopefully you will have a chance to review it if you haven’t already. It basically outlines our strategic objectives, history and activities. </a:t>
            </a:r>
            <a:endParaRPr lang="en-US" i="1" dirty="0" smtClean="0">
              <a:solidFill>
                <a:schemeClr val="bg2">
                  <a:lumMod val="75000"/>
                </a:schemeClr>
              </a:solidFill>
              <a:effectLst>
                <a:outerShdw blurRad="50800" dist="38100" dir="2700000">
                  <a:srgbClr val="000000">
                    <a:alpha val="43000"/>
                  </a:srgbClr>
                </a:outerShdw>
              </a:effectLst>
            </a:endParaRPr>
          </a:p>
          <a:p>
            <a:pPr algn="l"/>
            <a:endParaRPr lang="en-US" i="1" dirty="0" smtClean="0">
              <a:solidFill>
                <a:schemeClr val="bg2">
                  <a:lumMod val="75000"/>
                </a:schemeClr>
              </a:solidFill>
              <a:effectLst>
                <a:outerShdw blurRad="50800" dist="38100" dir="2700000">
                  <a:srgbClr val="000000">
                    <a:alpha val="43000"/>
                  </a:srgbClr>
                </a:outerShdw>
              </a:effectLst>
            </a:endParaRPr>
          </a:p>
          <a:p>
            <a:pPr algn="l"/>
            <a:r>
              <a:rPr lang="en-US" i="1" dirty="0" smtClean="0">
                <a:solidFill>
                  <a:schemeClr val="bg2">
                    <a:lumMod val="75000"/>
                  </a:schemeClr>
                </a:solidFill>
                <a:effectLst>
                  <a:outerShdw blurRad="50800" dist="38100" dir="2700000">
                    <a:srgbClr val="000000">
                      <a:alpha val="43000"/>
                    </a:srgbClr>
                  </a:outerShdw>
                </a:effectLst>
              </a:rPr>
              <a:t>So, why</a:t>
            </a:r>
            <a:r>
              <a:rPr lang="en-US" i="1" baseline="0" dirty="0" smtClean="0">
                <a:solidFill>
                  <a:schemeClr val="bg2">
                    <a:lumMod val="75000"/>
                  </a:schemeClr>
                </a:solidFill>
                <a:effectLst>
                  <a:outerShdw blurRad="50800" dist="38100" dir="2700000">
                    <a:srgbClr val="000000">
                      <a:alpha val="43000"/>
                    </a:srgbClr>
                  </a:outerShdw>
                </a:effectLst>
              </a:rPr>
              <a:t> we’re here today. </a:t>
            </a:r>
          </a:p>
          <a:p>
            <a:pPr algn="l"/>
            <a:r>
              <a:rPr lang="en-US" i="1" dirty="0" smtClean="0">
                <a:solidFill>
                  <a:schemeClr val="bg2">
                    <a:lumMod val="75000"/>
                  </a:schemeClr>
                </a:solidFill>
                <a:effectLst>
                  <a:outerShdw blurRad="50800" dist="38100" dir="2700000">
                    <a:srgbClr val="000000">
                      <a:alpha val="43000"/>
                    </a:srgbClr>
                  </a:outerShdw>
                </a:effectLst>
              </a:rPr>
              <a:t>OCASA </a:t>
            </a:r>
            <a:r>
              <a:rPr lang="en-US" i="1" dirty="0" smtClean="0">
                <a:solidFill>
                  <a:schemeClr val="bg2">
                    <a:lumMod val="75000"/>
                  </a:schemeClr>
                </a:solidFill>
                <a:effectLst>
                  <a:outerShdw blurRad="50800" dist="38100" dir="2700000">
                    <a:srgbClr val="000000">
                      <a:alpha val="43000"/>
                    </a:srgbClr>
                  </a:outerShdw>
                </a:effectLst>
              </a:rPr>
              <a:t>brings significant value to college </a:t>
            </a:r>
            <a:r>
              <a:rPr lang="en-US" i="1" dirty="0" smtClean="0">
                <a:solidFill>
                  <a:schemeClr val="bg2">
                    <a:lumMod val="75000"/>
                  </a:schemeClr>
                </a:solidFill>
                <a:effectLst>
                  <a:outerShdw blurRad="50800" dist="38100" dir="2700000">
                    <a:srgbClr val="000000">
                      <a:alpha val="43000"/>
                    </a:srgbClr>
                  </a:outerShdw>
                </a:effectLst>
              </a:rPr>
              <a:t>system</a:t>
            </a:r>
            <a:r>
              <a:rPr lang="en-US" i="1" baseline="0" dirty="0" smtClean="0">
                <a:solidFill>
                  <a:schemeClr val="bg2">
                    <a:lumMod val="75000"/>
                  </a:schemeClr>
                </a:solidFill>
                <a:effectLst>
                  <a:outerShdw blurRad="50800" dist="38100" dir="2700000">
                    <a:srgbClr val="000000">
                      <a:alpha val="43000"/>
                    </a:srgbClr>
                  </a:outerShdw>
                </a:effectLst>
              </a:rPr>
              <a:t> and after 16 years, we’re convinced there are many potential opportunities to bring even greater value to the college system, but we first need to be in the “right” conversation about what OCASA is and what role we play. That is the first item. </a:t>
            </a:r>
          </a:p>
          <a:p>
            <a:pPr algn="l"/>
            <a:r>
              <a:rPr lang="en-US" i="1" baseline="0" dirty="0" smtClean="0">
                <a:solidFill>
                  <a:schemeClr val="bg2">
                    <a:lumMod val="75000"/>
                  </a:schemeClr>
                </a:solidFill>
                <a:effectLst>
                  <a:outerShdw blurRad="50800" dist="38100" dir="2700000">
                    <a:srgbClr val="000000">
                      <a:alpha val="43000"/>
                    </a:srgbClr>
                  </a:outerShdw>
                </a:effectLst>
              </a:rPr>
              <a:t>Secondly, we would like to encourage you as presidents, to take next steps with us in finding opportunities for partnerships moving forward. </a:t>
            </a:r>
          </a:p>
          <a:p>
            <a:pPr algn="l"/>
            <a:r>
              <a:rPr lang="en-US" i="1" baseline="0" dirty="0" smtClean="0">
                <a:solidFill>
                  <a:schemeClr val="bg2">
                    <a:lumMod val="75000"/>
                  </a:schemeClr>
                </a:solidFill>
                <a:effectLst>
                  <a:outerShdw blurRad="50800" dist="38100" dir="2700000">
                    <a:srgbClr val="000000">
                      <a:alpha val="43000"/>
                    </a:srgbClr>
                  </a:outerShdw>
                </a:effectLst>
              </a:rPr>
              <a:t>Third, we would also like to talk about ensuring that all administrators have access to information about OCASA, and the opportunity to join. There are currently</a:t>
            </a:r>
            <a:r>
              <a:rPr lang="en-US" i="1" dirty="0" smtClean="0">
                <a:solidFill>
                  <a:schemeClr val="bg2">
                    <a:lumMod val="75000"/>
                  </a:schemeClr>
                </a:solidFill>
                <a:effectLst>
                  <a:outerShdw blurRad="50800" dist="38100" dir="2700000">
                    <a:srgbClr val="000000">
                      <a:alpha val="43000"/>
                    </a:srgbClr>
                  </a:outerShdw>
                </a:effectLst>
              </a:rPr>
              <a:t> </a:t>
            </a:r>
            <a:r>
              <a:rPr lang="en-US" i="1" dirty="0" smtClean="0">
                <a:solidFill>
                  <a:schemeClr val="bg2">
                    <a:lumMod val="75000"/>
                  </a:schemeClr>
                </a:solidFill>
                <a:effectLst>
                  <a:outerShdw blurRad="50800" dist="38100" dir="2700000">
                    <a:srgbClr val="000000">
                      <a:alpha val="43000"/>
                    </a:srgbClr>
                  </a:outerShdw>
                </a:effectLst>
              </a:rPr>
              <a:t>inconsistencies in membership </a:t>
            </a:r>
            <a:r>
              <a:rPr lang="en-US" i="1" dirty="0" smtClean="0">
                <a:solidFill>
                  <a:schemeClr val="bg2">
                    <a:lumMod val="75000"/>
                  </a:schemeClr>
                </a:solidFill>
                <a:effectLst>
                  <a:outerShdw blurRad="50800" dist="38100" dir="2700000">
                    <a:srgbClr val="000000">
                      <a:alpha val="43000"/>
                    </a:srgbClr>
                  </a:outerShdw>
                </a:effectLst>
              </a:rPr>
              <a:t>support that partly inhibit </a:t>
            </a:r>
            <a:r>
              <a:rPr lang="en-US" i="1" dirty="0" smtClean="0">
                <a:solidFill>
                  <a:schemeClr val="bg2">
                    <a:lumMod val="75000"/>
                  </a:schemeClr>
                </a:solidFill>
                <a:effectLst>
                  <a:outerShdw blurRad="50800" dist="38100" dir="2700000">
                    <a:srgbClr val="000000">
                      <a:alpha val="43000"/>
                    </a:srgbClr>
                  </a:outerShdw>
                </a:effectLst>
              </a:rPr>
              <a:t>OCASA from fully supporting the professional interests of college administrators, and colleges</a:t>
            </a:r>
            <a:r>
              <a:rPr lang="en-US" i="1" dirty="0" smtClean="0">
                <a:solidFill>
                  <a:schemeClr val="bg2">
                    <a:lumMod val="75000"/>
                  </a:schemeClr>
                </a:solidFill>
                <a:effectLst>
                  <a:outerShdw blurRad="50800" dist="38100" dir="2700000">
                    <a:srgbClr val="000000">
                      <a:alpha val="43000"/>
                    </a:srgbClr>
                  </a:outerShdw>
                </a:effectLst>
              </a:rPr>
              <a:t>. This also ties in with the value</a:t>
            </a:r>
            <a:r>
              <a:rPr lang="en-US" i="1" baseline="0" dirty="0" smtClean="0">
                <a:solidFill>
                  <a:schemeClr val="bg2">
                    <a:lumMod val="75000"/>
                  </a:schemeClr>
                </a:solidFill>
                <a:effectLst>
                  <a:outerShdw blurRad="50800" dist="38100" dir="2700000">
                    <a:srgbClr val="000000">
                      <a:alpha val="43000"/>
                    </a:srgbClr>
                  </a:outerShdw>
                </a:effectLst>
              </a:rPr>
              <a:t> of partnering with a local Administrative Staff Association (ASA)</a:t>
            </a:r>
            <a:endParaRPr lang="en-US" i="1" dirty="0" smtClean="0">
              <a:solidFill>
                <a:schemeClr val="bg2">
                  <a:lumMod val="75000"/>
                </a:schemeClr>
              </a:solidFill>
              <a:effectLst>
                <a:outerShdw blurRad="50800" dist="38100" dir="2700000">
                  <a:srgbClr val="000000">
                    <a:alpha val="43000"/>
                  </a:srgbClr>
                </a:outerShdw>
              </a:effectLst>
            </a:endParaRPr>
          </a:p>
          <a:p>
            <a:pPr algn="l"/>
            <a:endParaRPr lang="en-US" dirty="0"/>
          </a:p>
        </p:txBody>
      </p:sp>
      <p:sp>
        <p:nvSpPr>
          <p:cNvPr id="4" name="Slide Number Placeholder 3"/>
          <p:cNvSpPr>
            <a:spLocks noGrp="1"/>
          </p:cNvSpPr>
          <p:nvPr>
            <p:ph type="sldNum" sz="quarter" idx="10"/>
          </p:nvPr>
        </p:nvSpPr>
        <p:spPr/>
        <p:txBody>
          <a:bodyPr/>
          <a:lstStyle/>
          <a:p>
            <a:fld id="{39CF9B1A-EC97-5747-8221-202DD084DAD3}"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lgn="l"/>
            <a:r>
              <a:rPr lang="en-US" i="1" dirty="0" smtClean="0">
                <a:solidFill>
                  <a:schemeClr val="bg2">
                    <a:lumMod val="75000"/>
                  </a:schemeClr>
                </a:solidFill>
                <a:effectLst>
                  <a:outerShdw blurRad="50800" dist="38100" dir="2700000">
                    <a:srgbClr val="000000">
                      <a:alpha val="43000"/>
                    </a:srgbClr>
                  </a:outerShdw>
                </a:effectLst>
              </a:rPr>
              <a:t>First, just</a:t>
            </a:r>
            <a:r>
              <a:rPr lang="en-US" i="1" baseline="0" dirty="0" smtClean="0">
                <a:solidFill>
                  <a:schemeClr val="bg2">
                    <a:lumMod val="75000"/>
                  </a:schemeClr>
                </a:solidFill>
                <a:effectLst>
                  <a:outerShdw blurRad="50800" dist="38100" dir="2700000">
                    <a:srgbClr val="000000">
                      <a:alpha val="43000"/>
                    </a:srgbClr>
                  </a:outerShdw>
                </a:effectLst>
              </a:rPr>
              <a:t> a few notes about OCASA’s commitment to supporting college administration and how we bring value to Ontario’s colleges. Notably as we look forward we all know the need for building leadership capacity. OCASA is already engaged in activities supporting that goal. </a:t>
            </a:r>
          </a:p>
          <a:p>
            <a:pPr lvl="0" algn="l"/>
            <a:r>
              <a:rPr lang="en-US" i="1" baseline="0" dirty="0" smtClean="0">
                <a:solidFill>
                  <a:schemeClr val="bg2">
                    <a:lumMod val="75000"/>
                  </a:schemeClr>
                </a:solidFill>
                <a:effectLst>
                  <a:outerShdw blurRad="50800" dist="38100" dir="2700000">
                    <a:srgbClr val="000000">
                      <a:alpha val="43000"/>
                    </a:srgbClr>
                  </a:outerShdw>
                </a:effectLst>
              </a:rPr>
              <a:t>We provide a network of professionals, which is used for exchange of best practices, benchmarks, etc. </a:t>
            </a:r>
          </a:p>
          <a:p>
            <a:pPr lvl="0" algn="l"/>
            <a:r>
              <a:rPr lang="en-US" i="1" baseline="0" dirty="0" smtClean="0">
                <a:solidFill>
                  <a:schemeClr val="bg2">
                    <a:lumMod val="75000"/>
                  </a:schemeClr>
                </a:solidFill>
                <a:effectLst>
                  <a:outerShdw blurRad="50800" dist="38100" dir="2700000">
                    <a:srgbClr val="000000">
                      <a:alpha val="43000"/>
                    </a:srgbClr>
                  </a:outerShdw>
                </a:effectLst>
              </a:rPr>
              <a:t>Professional development, through our annual PD conference, online education and web resources</a:t>
            </a:r>
          </a:p>
          <a:p>
            <a:pPr lvl="0" algn="l"/>
            <a:r>
              <a:rPr lang="en-US" i="1" baseline="0" dirty="0" smtClean="0">
                <a:solidFill>
                  <a:schemeClr val="bg2">
                    <a:lumMod val="75000"/>
                  </a:schemeClr>
                </a:solidFill>
                <a:effectLst>
                  <a:outerShdw blurRad="50800" dist="38100" dir="2700000">
                    <a:srgbClr val="000000">
                      <a:alpha val="43000"/>
                    </a:srgbClr>
                  </a:outerShdw>
                </a:effectLst>
              </a:rPr>
              <a:t>Critical issues discourse: we want to encourage conversations about the common issues facing administrators, whether its leadership, succession planning, innovation in the face of bureaucracy or the need for mentors. These are all topics being considered in think tanks at the upcoming conference. </a:t>
            </a:r>
          </a:p>
          <a:p>
            <a:pPr lvl="0" algn="l"/>
            <a:r>
              <a:rPr lang="en-US" i="1" baseline="0" dirty="0" smtClean="0">
                <a:solidFill>
                  <a:schemeClr val="bg2">
                    <a:lumMod val="75000"/>
                  </a:schemeClr>
                </a:solidFill>
                <a:effectLst>
                  <a:outerShdw blurRad="50800" dist="38100" dir="2700000">
                    <a:srgbClr val="000000">
                      <a:alpha val="43000"/>
                    </a:srgbClr>
                  </a:outerShdw>
                </a:effectLst>
              </a:rPr>
              <a:t>Leadership: opportunities to be involved as leaders in colleges, the system </a:t>
            </a:r>
          </a:p>
          <a:p>
            <a:pPr lvl="0" algn="l"/>
            <a:r>
              <a:rPr lang="en-US" i="1" baseline="0" dirty="0" smtClean="0">
                <a:solidFill>
                  <a:schemeClr val="bg2">
                    <a:lumMod val="75000"/>
                  </a:schemeClr>
                </a:solidFill>
                <a:effectLst>
                  <a:outerShdw blurRad="50800" dist="38100" dir="2700000">
                    <a:srgbClr val="000000">
                      <a:alpha val="43000"/>
                    </a:srgbClr>
                  </a:outerShdw>
                </a:effectLst>
              </a:rPr>
              <a:t>And also OCASA is about building partnerships – this brings synergies necessary for capacity building. </a:t>
            </a:r>
          </a:p>
          <a:p>
            <a:pPr lvl="0" algn="l"/>
            <a:endParaRPr lang="en-US" i="1" baseline="0" dirty="0" smtClean="0">
              <a:solidFill>
                <a:schemeClr val="bg2">
                  <a:lumMod val="75000"/>
                </a:schemeClr>
              </a:solidFill>
              <a:effectLst>
                <a:outerShdw blurRad="50800" dist="38100" dir="2700000">
                  <a:srgbClr val="000000">
                    <a:alpha val="43000"/>
                  </a:srgbClr>
                </a:outerShdw>
              </a:effectLst>
            </a:endParaRPr>
          </a:p>
          <a:p>
            <a:pPr lvl="0" algn="l"/>
            <a:endParaRPr lang="en-US" i="1" dirty="0" smtClean="0">
              <a:solidFill>
                <a:schemeClr val="bg2">
                  <a:lumMod val="75000"/>
                </a:schemeClr>
              </a:solidFill>
              <a:effectLst>
                <a:outerShdw blurRad="50800" dist="38100" dir="2700000">
                  <a:srgbClr val="000000">
                    <a:alpha val="43000"/>
                  </a:srgbClr>
                </a:outerShdw>
              </a:effectLst>
            </a:endParaRPr>
          </a:p>
        </p:txBody>
      </p:sp>
      <p:sp>
        <p:nvSpPr>
          <p:cNvPr id="4" name="Slide Number Placeholder 3"/>
          <p:cNvSpPr>
            <a:spLocks noGrp="1"/>
          </p:cNvSpPr>
          <p:nvPr>
            <p:ph type="sldNum" sz="quarter" idx="10"/>
          </p:nvPr>
        </p:nvSpPr>
        <p:spPr/>
        <p:txBody>
          <a:bodyPr/>
          <a:lstStyle/>
          <a:p>
            <a:fld id="{39CF9B1A-EC97-5747-8221-202DD084DAD3}"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It’s also worth</a:t>
            </a:r>
            <a:r>
              <a:rPr lang="en-US" baseline="0" dirty="0" smtClean="0"/>
              <a:t> noting the outcomes from our commitment to supporting college administrators. </a:t>
            </a:r>
          </a:p>
          <a:p>
            <a:r>
              <a:rPr lang="en-US" baseline="0" dirty="0" smtClean="0"/>
              <a:t>The annual PD conference is in its 6</a:t>
            </a:r>
            <a:r>
              <a:rPr lang="en-US" baseline="30000" dirty="0" smtClean="0"/>
              <a:t>th</a:t>
            </a:r>
            <a:r>
              <a:rPr lang="en-US" baseline="0" dirty="0" smtClean="0"/>
              <a:t> year. This has grown in purpose, diversity of participants, and interest. Ten presidents, 9 who are still in the system have joined us for a presidents’ panel in the past two years. This has been a highlight along with the excellent PD and networking that administrators enjoy. This event is open to all admin. This year Jesse Hirsh is our keynote speaker. </a:t>
            </a:r>
          </a:p>
          <a:p>
            <a:r>
              <a:rPr lang="en-US" baseline="0" dirty="0" smtClean="0"/>
              <a:t>Online certification – indicated as a need by many members, early indications is that we are on the right track. Testimonials are very strong from the first two courses. This is an obvious area for partnership moving forward. </a:t>
            </a:r>
          </a:p>
          <a:p>
            <a:r>
              <a:rPr lang="en-US" baseline="0" dirty="0" smtClean="0"/>
              <a:t>College Administrator, our semi-annual professional journal. We would welcome your ideas for articles. This is one place where we encourage discourse. This is not like a trade magazine, or where we simply give member news. </a:t>
            </a:r>
          </a:p>
          <a:p>
            <a:r>
              <a:rPr lang="en-US" baseline="0" dirty="0" smtClean="0"/>
              <a:t>Website, now the pressure to engage social media, but we’re moving gently there. </a:t>
            </a:r>
          </a:p>
          <a:p>
            <a:r>
              <a:rPr lang="en-US" baseline="0" dirty="0" smtClean="0"/>
              <a:t>Finally, if we had not developed trust and demonstrated credibility we likely wouldn’t be here now. We believe strongly in working with the system, building relationships and alliances that will bring benefit to administrators, and our members. </a:t>
            </a:r>
            <a:endParaRPr lang="en-US" dirty="0"/>
          </a:p>
        </p:txBody>
      </p:sp>
      <p:sp>
        <p:nvSpPr>
          <p:cNvPr id="4" name="Slide Number Placeholder 3"/>
          <p:cNvSpPr>
            <a:spLocks noGrp="1"/>
          </p:cNvSpPr>
          <p:nvPr>
            <p:ph type="sldNum" sz="quarter" idx="10"/>
          </p:nvPr>
        </p:nvSpPr>
        <p:spPr/>
        <p:txBody>
          <a:bodyPr/>
          <a:lstStyle/>
          <a:p>
            <a:fld id="{39CF9B1A-EC97-5747-8221-202DD084DAD3}"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OCASA  has goals, dreams</a:t>
            </a:r>
            <a:r>
              <a:rPr lang="en-US" baseline="0" dirty="0" smtClean="0"/>
              <a:t> and a vision for opportunities that bring real value to our members as they work to fulfill the strategic goals at their respective colleges. But a significant barrier is what I’m calling, the Old conversation. OCASA  is like a union, or OCASA is not a union. However stated, when OCASA is compared to a union…</a:t>
            </a:r>
            <a:endParaRPr lang="en-US" dirty="0"/>
          </a:p>
        </p:txBody>
      </p:sp>
      <p:sp>
        <p:nvSpPr>
          <p:cNvPr id="4" name="Slide Number Placeholder 3"/>
          <p:cNvSpPr>
            <a:spLocks noGrp="1"/>
          </p:cNvSpPr>
          <p:nvPr>
            <p:ph type="sldNum" sz="quarter" idx="10"/>
          </p:nvPr>
        </p:nvSpPr>
        <p:spPr/>
        <p:txBody>
          <a:bodyPr/>
          <a:lstStyle/>
          <a:p>
            <a:fld id="{39CF9B1A-EC97-5747-8221-202DD084DAD3}"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a:t>
            </a:r>
            <a:r>
              <a:rPr lang="en-US" baseline="0" dirty="0" smtClean="0"/>
              <a:t> boxes us </a:t>
            </a:r>
            <a:r>
              <a:rPr lang="en-US" baseline="0" dirty="0" smtClean="0"/>
              <a:t>in. We’re limited by how we can be received and embraced in the colleges. We would liken it to Colleges Ontario in representing all of your interests. If the conversation is only about how you are or aren’t like a university, it limits the real understanding of what colleges are accomplishing and your ability to be a major player in PSE.  CO is an association, representing and advocating your interests and has very strategically and creatively redefined the public’s (and government’s) notion of what colleges are. </a:t>
            </a:r>
          </a:p>
          <a:p>
            <a:r>
              <a:rPr lang="en-US" baseline="0" dirty="0" smtClean="0"/>
              <a:t>Similarly, we think there needs to be a new conversation about OCASA. </a:t>
            </a:r>
            <a:endParaRPr lang="en-US" baseline="0" dirty="0" smtClean="0"/>
          </a:p>
        </p:txBody>
      </p:sp>
      <p:sp>
        <p:nvSpPr>
          <p:cNvPr id="4" name="Slide Number Placeholder 3"/>
          <p:cNvSpPr>
            <a:spLocks noGrp="1"/>
          </p:cNvSpPr>
          <p:nvPr>
            <p:ph type="sldNum" sz="quarter" idx="10"/>
          </p:nvPr>
        </p:nvSpPr>
        <p:spPr/>
        <p:txBody>
          <a:bodyPr/>
          <a:lstStyle/>
          <a:p>
            <a:fld id="{39CF9B1A-EC97-5747-8221-202DD084DAD3}"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OCASA </a:t>
            </a:r>
            <a:r>
              <a:rPr lang="en-US" baseline="0" dirty="0" smtClean="0"/>
              <a:t>is a professional association. What do associations do? </a:t>
            </a:r>
          </a:p>
          <a:p>
            <a:r>
              <a:rPr lang="en-US" baseline="0" dirty="0" smtClean="0"/>
              <a:t>They represent common interests, they build up their industry to make it more successful, to attract better talent, to be more successful.</a:t>
            </a:r>
            <a:r>
              <a:rPr lang="en-US" baseline="0" dirty="0" smtClean="0"/>
              <a:t> Once you’re in this conversation, then we can talk about …</a:t>
            </a:r>
            <a:endParaRPr lang="en-US" dirty="0"/>
          </a:p>
        </p:txBody>
      </p:sp>
      <p:sp>
        <p:nvSpPr>
          <p:cNvPr id="4" name="Slide Number Placeholder 3"/>
          <p:cNvSpPr>
            <a:spLocks noGrp="1"/>
          </p:cNvSpPr>
          <p:nvPr>
            <p:ph type="sldNum" sz="quarter" idx="10"/>
          </p:nvPr>
        </p:nvSpPr>
        <p:spPr/>
        <p:txBody>
          <a:bodyPr/>
          <a:lstStyle/>
          <a:p>
            <a:fld id="{39CF9B1A-EC97-5747-8221-202DD084DAD3}"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When we accept</a:t>
            </a:r>
            <a:r>
              <a:rPr lang="en-US" baseline="0" dirty="0" smtClean="0"/>
              <a:t> this reality,</a:t>
            </a:r>
            <a:r>
              <a:rPr lang="en-US" baseline="0" dirty="0" smtClean="0"/>
              <a:t> then we can enter into the conversation about the new opportunities. Here is where we can engage with our members, with the college community, about ….capacity, etc. </a:t>
            </a:r>
          </a:p>
          <a:p>
            <a:r>
              <a:rPr lang="en-US" baseline="0" dirty="0" smtClean="0"/>
              <a:t>Because that is what we are about. There is no doubt that OCASA enjoys the privilege of representing administrators interests through information gathering, and solutions based consultation but that is exactly what professional associations do – they advocate for their members, be it with industry, government or the public. And I would argue, that empowers our members, when done in a healthy, respectful environment that welcomes their input and voice. </a:t>
            </a:r>
          </a:p>
          <a:p>
            <a:r>
              <a:rPr lang="en-US" baseline="0" dirty="0" smtClean="0"/>
              <a:t>That is not negotiating. That is not collective bargaining. That is, once again, what healthy, vibrant professional associations do. But they also have the privilege to offer other supports, like PD, networking, etc. </a:t>
            </a:r>
            <a:endParaRPr lang="en-US" dirty="0"/>
          </a:p>
        </p:txBody>
      </p:sp>
      <p:sp>
        <p:nvSpPr>
          <p:cNvPr id="4" name="Slide Number Placeholder 3"/>
          <p:cNvSpPr>
            <a:spLocks noGrp="1"/>
          </p:cNvSpPr>
          <p:nvPr>
            <p:ph type="sldNum" sz="quarter" idx="10"/>
          </p:nvPr>
        </p:nvSpPr>
        <p:spPr/>
        <p:txBody>
          <a:bodyPr/>
          <a:lstStyle/>
          <a:p>
            <a:fld id="{39CF9B1A-EC97-5747-8221-202DD084DAD3}"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And so, in this conversation</a:t>
            </a:r>
            <a:r>
              <a:rPr lang="en-US" baseline="0" dirty="0" smtClean="0"/>
              <a:t> w</a:t>
            </a:r>
            <a:r>
              <a:rPr lang="en-US" dirty="0" smtClean="0"/>
              <a:t>e </a:t>
            </a:r>
            <a:r>
              <a:rPr lang="en-US" dirty="0" smtClean="0"/>
              <a:t>can dream</a:t>
            </a:r>
            <a:r>
              <a:rPr lang="en-US" baseline="0" dirty="0" smtClean="0"/>
              <a:t>.</a:t>
            </a:r>
            <a:r>
              <a:rPr lang="en-US" baseline="0" dirty="0" smtClean="0"/>
              <a:t> Our vision statement to our members is Your partner in administrative excellence. I would suggest to you, this is also our vision in this conversation with you as the committee of presidents, that OCASA would be YOUR partner in administrative excellence. And here we can participate in …leadership, etc. </a:t>
            </a:r>
          </a:p>
          <a:p>
            <a:r>
              <a:rPr lang="en-US" baseline="0" dirty="0" smtClean="0"/>
              <a:t>Our dream/ our visions sees us as not just a “stakeholder” with interests, but a dynamic partner, representing college administrators. This leads us to membership. We wish it were the norm. But given human nature, busy places, and inconsistent information flow, we still maintain our 40% province-wide. </a:t>
            </a:r>
            <a:endParaRPr lang="en-US" dirty="0"/>
          </a:p>
        </p:txBody>
      </p:sp>
      <p:sp>
        <p:nvSpPr>
          <p:cNvPr id="4" name="Slide Number Placeholder 3"/>
          <p:cNvSpPr>
            <a:spLocks noGrp="1"/>
          </p:cNvSpPr>
          <p:nvPr>
            <p:ph type="sldNum" sz="quarter" idx="10"/>
          </p:nvPr>
        </p:nvSpPr>
        <p:spPr/>
        <p:txBody>
          <a:bodyPr/>
          <a:lstStyle/>
          <a:p>
            <a:fld id="{39CF9B1A-EC97-5747-8221-202DD084DAD3}"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EB2D769-B729-1744-A3BC-AFB0DD1DB8FD}" type="datetimeFigureOut">
              <a:rPr lang="en-US" smtClean="0"/>
              <a:pPr/>
              <a:t>5/16/11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265EAE-8472-ED4E-9BCA-F108AD4BA436}" type="slidenum">
              <a:rPr lang="en-US" smtClean="0"/>
              <a:pPr/>
              <a:t>‹#›</a:t>
            </a:fld>
            <a:endParaRPr lang="en-US"/>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B2D769-B729-1744-A3BC-AFB0DD1DB8FD}" type="datetimeFigureOut">
              <a:rPr lang="en-US" smtClean="0"/>
              <a:pPr/>
              <a:t>5/16/11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265EAE-8472-ED4E-9BCA-F108AD4BA436}" type="slidenum">
              <a:rPr lang="en-US" smtClean="0"/>
              <a:pPr/>
              <a:t>‹#›</a:t>
            </a:fld>
            <a:endParaRPr 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B2D769-B729-1744-A3BC-AFB0DD1DB8FD}" type="datetimeFigureOut">
              <a:rPr lang="en-US" smtClean="0"/>
              <a:pPr/>
              <a:t>5/16/11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265EAE-8472-ED4E-9BCA-F108AD4BA436}" type="slidenum">
              <a:rPr lang="en-US" smtClean="0"/>
              <a:pPr/>
              <a:t>‹#›</a:t>
            </a:fld>
            <a:endParaRPr lang="en-U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B2D769-B729-1744-A3BC-AFB0DD1DB8FD}" type="datetimeFigureOut">
              <a:rPr lang="en-US" smtClean="0"/>
              <a:pPr/>
              <a:t>5/16/11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265EAE-8472-ED4E-9BCA-F108AD4BA436}" type="slidenum">
              <a:rPr lang="en-US" smtClean="0"/>
              <a:pPr/>
              <a:t>‹#›</a:t>
            </a:fld>
            <a:endParaRPr 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B2D769-B729-1744-A3BC-AFB0DD1DB8FD}" type="datetimeFigureOut">
              <a:rPr lang="en-US" smtClean="0"/>
              <a:pPr/>
              <a:t>5/16/11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265EAE-8472-ED4E-9BCA-F108AD4BA436}" type="slidenum">
              <a:rPr lang="en-US" smtClean="0"/>
              <a:pPr/>
              <a:t>‹#›</a:t>
            </a:fld>
            <a:endParaRPr lang="en-US"/>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EB2D769-B729-1744-A3BC-AFB0DD1DB8FD}" type="datetimeFigureOut">
              <a:rPr lang="en-US" smtClean="0"/>
              <a:pPr/>
              <a:t>5/16/11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265EAE-8472-ED4E-9BCA-F108AD4BA436}" type="slidenum">
              <a:rPr lang="en-US" smtClean="0"/>
              <a:pPr/>
              <a:t>‹#›</a:t>
            </a:fld>
            <a:endParaRPr 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EB2D769-B729-1744-A3BC-AFB0DD1DB8FD}" type="datetimeFigureOut">
              <a:rPr lang="en-US" smtClean="0"/>
              <a:pPr/>
              <a:t>5/16/11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265EAE-8472-ED4E-9BCA-F108AD4BA436}" type="slidenum">
              <a:rPr lang="en-US" smtClean="0"/>
              <a:pPr/>
              <a:t>‹#›</a:t>
            </a:fld>
            <a:endParaRPr 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EB2D769-B729-1744-A3BC-AFB0DD1DB8FD}" type="datetimeFigureOut">
              <a:rPr lang="en-US" smtClean="0"/>
              <a:pPr/>
              <a:t>5/16/11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265EAE-8472-ED4E-9BCA-F108AD4BA436}" type="slidenum">
              <a:rPr lang="en-US" smtClean="0"/>
              <a:pPr/>
              <a:t>‹#›</a:t>
            </a:fld>
            <a:endParaRPr 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B2D769-B729-1744-A3BC-AFB0DD1DB8FD}" type="datetimeFigureOut">
              <a:rPr lang="en-US" smtClean="0"/>
              <a:pPr/>
              <a:t>5/16/11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265EAE-8472-ED4E-9BCA-F108AD4BA436}" type="slidenum">
              <a:rPr lang="en-US" smtClean="0"/>
              <a:pPr/>
              <a:t>‹#›</a:t>
            </a:fld>
            <a:endParaRPr 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B2D769-B729-1744-A3BC-AFB0DD1DB8FD}" type="datetimeFigureOut">
              <a:rPr lang="en-US" smtClean="0"/>
              <a:pPr/>
              <a:t>5/16/11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265EAE-8472-ED4E-9BCA-F108AD4BA436}" type="slidenum">
              <a:rPr lang="en-US" smtClean="0"/>
              <a:pPr/>
              <a:t>‹#›</a:t>
            </a:fld>
            <a:endParaRPr 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B2D769-B729-1744-A3BC-AFB0DD1DB8FD}" type="datetimeFigureOut">
              <a:rPr lang="en-US" smtClean="0"/>
              <a:pPr/>
              <a:t>5/16/11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265EAE-8472-ED4E-9BCA-F108AD4BA436}" type="slidenum">
              <a:rPr lang="en-US" smtClean="0"/>
              <a:pPr/>
              <a:t>‹#›</a:t>
            </a:fld>
            <a:endParaRPr 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B2D769-B729-1744-A3BC-AFB0DD1DB8FD}" type="datetimeFigureOut">
              <a:rPr lang="en-US" smtClean="0"/>
              <a:pPr/>
              <a:t>5/16/11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265EAE-8472-ED4E-9BCA-F108AD4BA436}"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jpeg"/><Relationship Id="rId8" Type="http://schemas.openxmlformats.org/officeDocument/2006/relationships/image" Target="../media/image6.jpeg"/><Relationship Id="rId9" Type="http://schemas.openxmlformats.org/officeDocument/2006/relationships/image" Target="../media/image7.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jpeg"/><Relationship Id="rId8" Type="http://schemas.openxmlformats.org/officeDocument/2006/relationships/image" Target="../media/image6.jpeg"/><Relationship Id="rId9" Type="http://schemas.openxmlformats.org/officeDocument/2006/relationships/image" Target="../media/image7.jpe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1.gif"/><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758" y="1813163"/>
            <a:ext cx="8423834" cy="4507308"/>
          </a:xfrm>
        </p:spPr>
        <p:style>
          <a:lnRef idx="2">
            <a:schemeClr val="accent1"/>
          </a:lnRef>
          <a:fillRef idx="1">
            <a:schemeClr val="lt1"/>
          </a:fillRef>
          <a:effectRef idx="0">
            <a:schemeClr val="accent1"/>
          </a:effectRef>
          <a:fontRef idx="minor">
            <a:schemeClr val="dk1"/>
          </a:fontRef>
        </p:style>
        <p:txBody>
          <a:bodyPr anchor="ctr">
            <a:normAutofit/>
          </a:bodyPr>
          <a:lstStyle/>
          <a:p>
            <a:pPr lvl="0" algn="l"/>
            <a:endParaRPr lang="en-US" dirty="0" smtClean="0">
              <a:solidFill>
                <a:srgbClr val="B37503"/>
              </a:solidFill>
              <a:effectLst>
                <a:outerShdw blurRad="50800" dist="38100" dir="2700000">
                  <a:srgbClr val="000000">
                    <a:alpha val="43000"/>
                  </a:srgbClr>
                </a:outerShdw>
              </a:effectLst>
            </a:endParaRPr>
          </a:p>
          <a:p>
            <a:pPr algn="l"/>
            <a:endParaRPr lang="en-US" dirty="0">
              <a:solidFill>
                <a:srgbClr val="17375E"/>
              </a:solidFill>
            </a:endParaRPr>
          </a:p>
        </p:txBody>
      </p:sp>
      <p:cxnSp>
        <p:nvCxnSpPr>
          <p:cNvPr id="8" name="Straight Connector 7"/>
          <p:cNvCxnSpPr/>
          <p:nvPr/>
        </p:nvCxnSpPr>
        <p:spPr>
          <a:xfrm>
            <a:off x="685800" y="1430466"/>
            <a:ext cx="7772400" cy="1588"/>
          </a:xfrm>
          <a:prstGeom prst="line">
            <a:avLst/>
          </a:prstGeom>
          <a:ln>
            <a:solidFill>
              <a:srgbClr val="8EB4E3"/>
            </a:solidFill>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3009022" y="749360"/>
            <a:ext cx="5449178" cy="461665"/>
          </a:xfrm>
          <a:prstGeom prst="rect">
            <a:avLst/>
          </a:prstGeom>
          <a:noFill/>
        </p:spPr>
        <p:txBody>
          <a:bodyPr wrap="square" rtlCol="0" anchor="ctr">
            <a:spAutoFit/>
          </a:bodyPr>
          <a:lstStyle/>
          <a:p>
            <a:pPr algn="r"/>
            <a:r>
              <a:rPr lang="en-US" sz="2400" b="1" dirty="0" smtClean="0"/>
              <a:t>Y</a:t>
            </a:r>
            <a:r>
              <a:rPr lang="en-US" sz="2400" b="1" i="1" dirty="0" smtClean="0"/>
              <a:t>our partner in administrative excellence</a:t>
            </a:r>
            <a:r>
              <a:rPr lang="en-US" sz="2400" dirty="0" smtClean="0"/>
              <a:t>.</a:t>
            </a:r>
            <a:endParaRPr lang="en-US" sz="2400" dirty="0"/>
          </a:p>
        </p:txBody>
      </p:sp>
      <p:pic>
        <p:nvPicPr>
          <p:cNvPr id="9" name="Picture 8" descr="Ocasa_logo_sm.gif"/>
          <p:cNvPicPr>
            <a:picLocks noChangeAspect="1"/>
          </p:cNvPicPr>
          <p:nvPr/>
        </p:nvPicPr>
        <p:blipFill>
          <a:blip r:embed="rId3"/>
          <a:stretch>
            <a:fillRect/>
          </a:stretch>
        </p:blipFill>
        <p:spPr>
          <a:xfrm>
            <a:off x="685800" y="557448"/>
            <a:ext cx="1960733" cy="653577"/>
          </a:xfrm>
          <a:prstGeom prst="rect">
            <a:avLst/>
          </a:prstGeom>
        </p:spPr>
      </p:pic>
      <p:pic>
        <p:nvPicPr>
          <p:cNvPr id="10" name="Picture 9" descr="DSC_1217.JPG"/>
          <p:cNvPicPr>
            <a:picLocks noChangeAspect="1"/>
          </p:cNvPicPr>
          <p:nvPr/>
        </p:nvPicPr>
        <p:blipFill>
          <a:blip r:embed="rId4"/>
          <a:stretch>
            <a:fillRect/>
          </a:stretch>
        </p:blipFill>
        <p:spPr>
          <a:xfrm>
            <a:off x="497009" y="2248474"/>
            <a:ext cx="2512013" cy="1624958"/>
          </a:xfrm>
          <a:prstGeom prst="rect">
            <a:avLst/>
          </a:prstGeom>
          <a:effectLst>
            <a:outerShdw blurRad="50800" dist="38100" dir="2700000" algn="br">
              <a:srgbClr val="000000">
                <a:alpha val="43000"/>
              </a:srgbClr>
            </a:outerShdw>
          </a:effectLst>
        </p:spPr>
      </p:pic>
      <p:pic>
        <p:nvPicPr>
          <p:cNvPr id="11" name="Picture 10" descr="DSC_4616"/>
          <p:cNvPicPr>
            <a:picLocks noChangeAspect="1" noChangeArrowheads="1"/>
          </p:cNvPicPr>
          <p:nvPr/>
        </p:nvPicPr>
        <p:blipFill>
          <a:blip r:embed="rId5"/>
          <a:srcRect/>
          <a:stretch>
            <a:fillRect/>
          </a:stretch>
        </p:blipFill>
        <p:spPr bwMode="auto">
          <a:xfrm>
            <a:off x="3408754" y="2248474"/>
            <a:ext cx="2441925" cy="1624958"/>
          </a:xfrm>
          <a:prstGeom prst="rect">
            <a:avLst/>
          </a:prstGeom>
          <a:noFill/>
          <a:effectLst>
            <a:outerShdw blurRad="50800" dist="38100" dir="2700000">
              <a:srgbClr val="000000">
                <a:alpha val="43000"/>
              </a:srgbClr>
            </a:outerShdw>
          </a:effectLst>
        </p:spPr>
      </p:pic>
      <p:pic>
        <p:nvPicPr>
          <p:cNvPr id="13" name="Picture 12" descr="DSC_4651"/>
          <p:cNvPicPr>
            <a:picLocks noChangeAspect="1" noChangeArrowheads="1"/>
          </p:cNvPicPr>
          <p:nvPr/>
        </p:nvPicPr>
        <p:blipFill>
          <a:blip r:embed="rId6"/>
          <a:srcRect/>
          <a:stretch>
            <a:fillRect/>
          </a:stretch>
        </p:blipFill>
        <p:spPr bwMode="auto">
          <a:xfrm>
            <a:off x="6185935" y="2248474"/>
            <a:ext cx="2439725" cy="1624958"/>
          </a:xfrm>
          <a:prstGeom prst="rect">
            <a:avLst/>
          </a:prstGeom>
          <a:noFill/>
          <a:effectLst>
            <a:outerShdw blurRad="50800" dist="38100" dir="2700000">
              <a:srgbClr val="000000">
                <a:alpha val="43000"/>
              </a:srgbClr>
            </a:outerShdw>
          </a:effectLst>
        </p:spPr>
      </p:pic>
      <p:pic>
        <p:nvPicPr>
          <p:cNvPr id="14" name="Picture 13" descr="PC1_6314_edited"/>
          <p:cNvPicPr>
            <a:picLocks noChangeAspect="1" noChangeArrowheads="1"/>
          </p:cNvPicPr>
          <p:nvPr/>
        </p:nvPicPr>
        <p:blipFill>
          <a:blip r:embed="rId7"/>
          <a:srcRect/>
          <a:stretch>
            <a:fillRect/>
          </a:stretch>
        </p:blipFill>
        <p:spPr bwMode="auto">
          <a:xfrm>
            <a:off x="895196" y="4135302"/>
            <a:ext cx="1751337" cy="1751337"/>
          </a:xfrm>
          <a:prstGeom prst="rect">
            <a:avLst/>
          </a:prstGeom>
          <a:noFill/>
          <a:effectLst>
            <a:outerShdw blurRad="50800" dist="38100" dir="2700000">
              <a:srgbClr val="000000">
                <a:alpha val="43000"/>
              </a:srgbClr>
            </a:outerShdw>
          </a:effectLst>
        </p:spPr>
      </p:pic>
      <p:pic>
        <p:nvPicPr>
          <p:cNvPr id="20" name="Picture 19" descr="PC1_6306_edited"/>
          <p:cNvPicPr>
            <a:picLocks noChangeAspect="1" noChangeArrowheads="1"/>
          </p:cNvPicPr>
          <p:nvPr/>
        </p:nvPicPr>
        <p:blipFill>
          <a:blip r:embed="rId8"/>
          <a:srcRect/>
          <a:stretch>
            <a:fillRect/>
          </a:stretch>
        </p:blipFill>
        <p:spPr bwMode="auto">
          <a:xfrm>
            <a:off x="6482037" y="4140029"/>
            <a:ext cx="1752883" cy="1751335"/>
          </a:xfrm>
          <a:prstGeom prst="rect">
            <a:avLst/>
          </a:prstGeom>
          <a:noFill/>
          <a:effectLst>
            <a:outerShdw blurRad="50800" dist="38100" dir="2700000">
              <a:srgbClr val="000000">
                <a:alpha val="43000"/>
              </a:srgbClr>
            </a:outerShdw>
          </a:effectLst>
        </p:spPr>
      </p:pic>
      <p:pic>
        <p:nvPicPr>
          <p:cNvPr id="25" name="Picture 24" descr="DSC_4652_edited.JPG"/>
          <p:cNvPicPr>
            <a:picLocks noChangeAspect="1"/>
          </p:cNvPicPr>
          <p:nvPr/>
        </p:nvPicPr>
        <p:blipFill>
          <a:blip r:embed="rId9"/>
          <a:stretch>
            <a:fillRect/>
          </a:stretch>
        </p:blipFill>
        <p:spPr>
          <a:xfrm>
            <a:off x="3799494" y="4135302"/>
            <a:ext cx="1756062" cy="1756062"/>
          </a:xfrm>
          <a:prstGeom prst="rect">
            <a:avLst/>
          </a:prstGeom>
          <a:effectLst>
            <a:outerShdw blurRad="50800" dist="38100" dir="5640000">
              <a:srgbClr val="000000">
                <a:alpha val="43000"/>
              </a:srgbClr>
            </a:outerShdw>
          </a:effectLst>
        </p:spPr>
      </p:pic>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1781513"/>
            <a:ext cx="7772400" cy="3621223"/>
          </a:xfrm>
        </p:spPr>
        <p:style>
          <a:lnRef idx="2">
            <a:schemeClr val="accent1"/>
          </a:lnRef>
          <a:fillRef idx="1">
            <a:schemeClr val="lt1"/>
          </a:fillRef>
          <a:effectRef idx="0">
            <a:schemeClr val="accent1"/>
          </a:effectRef>
          <a:fontRef idx="minor">
            <a:schemeClr val="dk1"/>
          </a:fontRef>
        </p:style>
        <p:txBody>
          <a:bodyPr anchor="t">
            <a:normAutofit fontScale="85000" lnSpcReduction="20000"/>
          </a:bodyPr>
          <a:lstStyle/>
          <a:p>
            <a:pPr lvl="0" algn="l"/>
            <a:r>
              <a:rPr lang="en-US" sz="4324" dirty="0" smtClean="0">
                <a:solidFill>
                  <a:srgbClr val="630311"/>
                </a:solidFill>
                <a:effectLst>
                  <a:outerShdw blurRad="50800" dist="38100" dir="2700000">
                    <a:srgbClr val="000000">
                      <a:alpha val="43000"/>
                    </a:srgbClr>
                  </a:outerShdw>
                </a:effectLst>
              </a:rPr>
              <a:t>Membership shows inconsistencies</a:t>
            </a:r>
          </a:p>
          <a:p>
            <a:pPr marL="971550" lvl="1" indent="-514350" algn="l">
              <a:buSzPct val="75000"/>
              <a:buFont typeface="Courier New"/>
              <a:buChar char="o"/>
            </a:pPr>
            <a:r>
              <a:rPr lang="en-US" sz="3892" dirty="0" smtClean="0">
                <a:solidFill>
                  <a:schemeClr val="bg2">
                    <a:lumMod val="75000"/>
                  </a:schemeClr>
                </a:solidFill>
                <a:effectLst>
                  <a:outerShdw blurRad="50800" dist="38100" dir="2700000">
                    <a:srgbClr val="000000">
                      <a:alpha val="43000"/>
                    </a:srgbClr>
                  </a:outerShdw>
                </a:effectLst>
              </a:rPr>
              <a:t>System-wide we have about 40% membership</a:t>
            </a:r>
          </a:p>
          <a:p>
            <a:pPr marL="971550" lvl="1" indent="-514350" algn="l">
              <a:buSzPct val="75000"/>
              <a:buFont typeface="Courier New"/>
              <a:buChar char="o"/>
            </a:pPr>
            <a:r>
              <a:rPr lang="en-US" sz="3892" dirty="0" smtClean="0">
                <a:solidFill>
                  <a:schemeClr val="bg2">
                    <a:lumMod val="75000"/>
                  </a:schemeClr>
                </a:solidFill>
                <a:effectLst>
                  <a:outerShdw blurRad="50800" dist="38100" dir="2700000">
                    <a:srgbClr val="000000">
                      <a:alpha val="43000"/>
                    </a:srgbClr>
                  </a:outerShdw>
                </a:effectLst>
              </a:rPr>
              <a:t>14 colleges have active </a:t>
            </a:r>
            <a:r>
              <a:rPr lang="en-US" sz="3892" dirty="0" err="1" smtClean="0">
                <a:solidFill>
                  <a:schemeClr val="bg2">
                    <a:lumMod val="75000"/>
                  </a:schemeClr>
                </a:solidFill>
                <a:effectLst>
                  <a:outerShdw blurRad="50800" dist="38100" dir="2700000">
                    <a:srgbClr val="000000">
                      <a:alpha val="43000"/>
                    </a:srgbClr>
                  </a:outerShdw>
                </a:effectLst>
              </a:rPr>
              <a:t>ASAs</a:t>
            </a:r>
            <a:r>
              <a:rPr lang="en-US" sz="3892" dirty="0" smtClean="0">
                <a:solidFill>
                  <a:schemeClr val="bg2">
                    <a:lumMod val="75000"/>
                  </a:schemeClr>
                </a:solidFill>
                <a:effectLst>
                  <a:outerShdw blurRad="50800" dist="38100" dir="2700000">
                    <a:srgbClr val="000000">
                      <a:alpha val="43000"/>
                    </a:srgbClr>
                  </a:outerShdw>
                </a:effectLst>
              </a:rPr>
              <a:t> </a:t>
            </a:r>
          </a:p>
          <a:p>
            <a:pPr marL="971550" lvl="1" indent="-514350" algn="l">
              <a:buSzPct val="75000"/>
              <a:buFont typeface="Courier New"/>
              <a:buChar char="o"/>
            </a:pPr>
            <a:r>
              <a:rPr lang="en-US" sz="3892" dirty="0" smtClean="0">
                <a:solidFill>
                  <a:schemeClr val="bg2">
                    <a:lumMod val="75000"/>
                  </a:schemeClr>
                </a:solidFill>
                <a:effectLst>
                  <a:outerShdw blurRad="50800" dist="38100" dir="2700000">
                    <a:srgbClr val="000000">
                      <a:alpha val="43000"/>
                    </a:srgbClr>
                  </a:outerShdw>
                </a:effectLst>
              </a:rPr>
              <a:t>10 colleges have 50% or better membership</a:t>
            </a:r>
          </a:p>
          <a:p>
            <a:pPr marL="971550" lvl="1" indent="-514350" algn="l">
              <a:buSzPct val="75000"/>
              <a:buFont typeface="Courier New"/>
              <a:buChar char="o"/>
            </a:pPr>
            <a:r>
              <a:rPr lang="en-US" sz="3892" dirty="0" smtClean="0">
                <a:solidFill>
                  <a:schemeClr val="bg2">
                    <a:lumMod val="75000"/>
                  </a:schemeClr>
                </a:solidFill>
                <a:effectLst>
                  <a:outerShdw blurRad="50800" dist="38100" dir="2700000">
                    <a:srgbClr val="000000">
                      <a:alpha val="43000"/>
                    </a:srgbClr>
                  </a:outerShdw>
                </a:effectLst>
              </a:rPr>
              <a:t>Very high retention rate</a:t>
            </a:r>
          </a:p>
          <a:p>
            <a:pPr marL="971550" lvl="1" indent="-514350" algn="l">
              <a:buSzPct val="75000"/>
              <a:buFont typeface="Courier New"/>
              <a:buChar char="o"/>
            </a:pPr>
            <a:endParaRPr lang="en-US" dirty="0" smtClean="0">
              <a:solidFill>
                <a:schemeClr val="bg2">
                  <a:lumMod val="75000"/>
                </a:schemeClr>
              </a:solidFill>
              <a:effectLst>
                <a:outerShdw blurRad="50800" dist="38100" dir="2700000">
                  <a:srgbClr val="000000">
                    <a:alpha val="43000"/>
                  </a:srgbClr>
                </a:outerShdw>
              </a:effectLst>
            </a:endParaRPr>
          </a:p>
        </p:txBody>
      </p:sp>
      <p:cxnSp>
        <p:nvCxnSpPr>
          <p:cNvPr id="8" name="Straight Connector 7"/>
          <p:cNvCxnSpPr/>
          <p:nvPr/>
        </p:nvCxnSpPr>
        <p:spPr>
          <a:xfrm>
            <a:off x="685800" y="1430466"/>
            <a:ext cx="7772400" cy="1588"/>
          </a:xfrm>
          <a:prstGeom prst="line">
            <a:avLst/>
          </a:prstGeom>
          <a:ln>
            <a:solidFill>
              <a:srgbClr val="8EB4E3"/>
            </a:solidFill>
          </a:ln>
        </p:spPr>
        <p:style>
          <a:lnRef idx="2">
            <a:schemeClr val="accent1"/>
          </a:lnRef>
          <a:fillRef idx="0">
            <a:schemeClr val="accent1"/>
          </a:fillRef>
          <a:effectRef idx="1">
            <a:schemeClr val="accent1"/>
          </a:effectRef>
          <a:fontRef idx="minor">
            <a:schemeClr val="tx1"/>
          </a:fontRef>
        </p:style>
      </p:cxnSp>
      <p:pic>
        <p:nvPicPr>
          <p:cNvPr id="16" name="Picture 15" descr="Ocasa_logo_sm.gif"/>
          <p:cNvPicPr>
            <a:picLocks noChangeAspect="1"/>
          </p:cNvPicPr>
          <p:nvPr/>
        </p:nvPicPr>
        <p:blipFill>
          <a:blip r:embed="rId3"/>
          <a:stretch>
            <a:fillRect/>
          </a:stretch>
        </p:blipFill>
        <p:spPr>
          <a:xfrm>
            <a:off x="685799" y="559701"/>
            <a:ext cx="1960733" cy="653577"/>
          </a:xfrm>
          <a:prstGeom prst="rect">
            <a:avLst/>
          </a:prstGeom>
        </p:spPr>
      </p:pic>
      <p:pic>
        <p:nvPicPr>
          <p:cNvPr id="17" name="Picture 16" descr="table top edited small.png"/>
          <p:cNvPicPr>
            <a:picLocks noChangeAspect="1"/>
          </p:cNvPicPr>
          <p:nvPr/>
        </p:nvPicPr>
        <p:blipFill>
          <a:blip r:embed="rId4"/>
          <a:stretch>
            <a:fillRect/>
          </a:stretch>
        </p:blipFill>
        <p:spPr>
          <a:xfrm>
            <a:off x="5938838" y="5770563"/>
            <a:ext cx="2663825" cy="908050"/>
          </a:xfrm>
          <a:prstGeom prst="rect">
            <a:avLst/>
          </a:prstGeom>
          <a:effectLst/>
        </p:spPr>
      </p:pic>
      <p:sp>
        <p:nvSpPr>
          <p:cNvPr id="9" name="TextBox 8"/>
          <p:cNvSpPr txBox="1"/>
          <p:nvPr/>
        </p:nvSpPr>
        <p:spPr>
          <a:xfrm>
            <a:off x="586108" y="6226949"/>
            <a:ext cx="5449178" cy="461665"/>
          </a:xfrm>
          <a:prstGeom prst="rect">
            <a:avLst/>
          </a:prstGeom>
          <a:noFill/>
        </p:spPr>
        <p:txBody>
          <a:bodyPr wrap="square" rtlCol="0" anchor="ctr">
            <a:spAutoFit/>
          </a:bodyPr>
          <a:lstStyle/>
          <a:p>
            <a:pPr algn="r"/>
            <a:r>
              <a:rPr lang="en-US" sz="2400" b="1" dirty="0" smtClean="0"/>
              <a:t>Y</a:t>
            </a:r>
            <a:r>
              <a:rPr lang="en-US" sz="2400" b="1" i="1" dirty="0" smtClean="0"/>
              <a:t>our partner in administrative excellence</a:t>
            </a:r>
            <a:r>
              <a:rPr lang="en-US" sz="2400" dirty="0" smtClean="0"/>
              <a:t>.</a:t>
            </a:r>
            <a:endParaRPr lang="en-US" sz="2400"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799" y="1781513"/>
            <a:ext cx="7772400" cy="3621223"/>
          </a:xfrm>
        </p:spPr>
        <p:style>
          <a:lnRef idx="2">
            <a:schemeClr val="accent1"/>
          </a:lnRef>
          <a:fillRef idx="1">
            <a:schemeClr val="lt1"/>
          </a:fillRef>
          <a:effectRef idx="0">
            <a:schemeClr val="accent1"/>
          </a:effectRef>
          <a:fontRef idx="minor">
            <a:schemeClr val="dk1"/>
          </a:fontRef>
        </p:style>
        <p:txBody>
          <a:bodyPr anchor="t">
            <a:normAutofit/>
          </a:bodyPr>
          <a:lstStyle/>
          <a:p>
            <a:pPr lvl="0" algn="l"/>
            <a:r>
              <a:rPr lang="en-US" sz="3600" dirty="0" smtClean="0">
                <a:solidFill>
                  <a:srgbClr val="630311"/>
                </a:solidFill>
                <a:effectLst>
                  <a:outerShdw blurRad="50800" dist="38100" dir="2700000">
                    <a:srgbClr val="000000">
                      <a:alpha val="43000"/>
                    </a:srgbClr>
                  </a:outerShdw>
                </a:effectLst>
              </a:rPr>
              <a:t>Your support for “NEW” opportunities</a:t>
            </a:r>
          </a:p>
          <a:p>
            <a:pPr marL="971550" lvl="1" indent="-514350" algn="l">
              <a:buSzPct val="75000"/>
              <a:buFont typeface="Courier New"/>
              <a:buChar char="o"/>
            </a:pPr>
            <a:r>
              <a:rPr lang="en-US" dirty="0" smtClean="0">
                <a:solidFill>
                  <a:schemeClr val="bg2">
                    <a:lumMod val="75000"/>
                  </a:schemeClr>
                </a:solidFill>
                <a:effectLst>
                  <a:outerShdw blurRad="50800" dist="38100" dir="2700000">
                    <a:srgbClr val="000000">
                      <a:alpha val="43000"/>
                    </a:srgbClr>
                  </a:outerShdw>
                </a:effectLst>
              </a:rPr>
              <a:t>Commitment to the “NEW” conversation at your college</a:t>
            </a:r>
          </a:p>
          <a:p>
            <a:pPr marL="971550" lvl="1" indent="-514350" algn="l">
              <a:buSzPct val="75000"/>
              <a:buFont typeface="Courier New"/>
              <a:buChar char="o"/>
            </a:pPr>
            <a:r>
              <a:rPr lang="en-US" dirty="0" smtClean="0">
                <a:solidFill>
                  <a:schemeClr val="bg2">
                    <a:lumMod val="75000"/>
                  </a:schemeClr>
                </a:solidFill>
                <a:effectLst>
                  <a:outerShdw blurRad="50800" dist="38100" dir="2700000">
                    <a:srgbClr val="000000">
                      <a:alpha val="43000"/>
                    </a:srgbClr>
                  </a:outerShdw>
                </a:effectLst>
              </a:rPr>
              <a:t>Viewing OCASA as a partner and taking next steps</a:t>
            </a:r>
          </a:p>
          <a:p>
            <a:pPr marL="971550" lvl="1" indent="-514350" algn="l">
              <a:buSzPct val="75000"/>
              <a:buFont typeface="Courier New"/>
              <a:buChar char="o"/>
            </a:pPr>
            <a:r>
              <a:rPr lang="en-US" dirty="0" smtClean="0">
                <a:solidFill>
                  <a:schemeClr val="bg2">
                    <a:lumMod val="75000"/>
                  </a:schemeClr>
                </a:solidFill>
                <a:effectLst>
                  <a:outerShdw blurRad="50800" dist="38100" dir="2700000">
                    <a:srgbClr val="000000">
                      <a:alpha val="43000"/>
                    </a:srgbClr>
                  </a:outerShdw>
                </a:effectLst>
              </a:rPr>
              <a:t>Commitment to best practices supporting OCASA membership</a:t>
            </a:r>
          </a:p>
          <a:p>
            <a:pPr marL="971550" lvl="1" indent="-514350" algn="l">
              <a:buSzPct val="75000"/>
              <a:buFont typeface="Courier New"/>
              <a:buChar char="o"/>
            </a:pPr>
            <a:endParaRPr lang="en-US" dirty="0" smtClean="0">
              <a:solidFill>
                <a:schemeClr val="bg2">
                  <a:lumMod val="75000"/>
                </a:schemeClr>
              </a:solidFill>
              <a:effectLst>
                <a:outerShdw blurRad="50800" dist="38100" dir="2700000">
                  <a:srgbClr val="000000">
                    <a:alpha val="43000"/>
                  </a:srgbClr>
                </a:outerShdw>
              </a:effectLst>
            </a:endParaRPr>
          </a:p>
          <a:p>
            <a:pPr marL="971550" lvl="1" indent="-514350" algn="l">
              <a:buSzPct val="75000"/>
              <a:buFont typeface="Courier New"/>
              <a:buChar char="o"/>
            </a:pPr>
            <a:endParaRPr lang="en-US" dirty="0" smtClean="0">
              <a:solidFill>
                <a:schemeClr val="bg2">
                  <a:lumMod val="75000"/>
                </a:schemeClr>
              </a:solidFill>
              <a:effectLst>
                <a:outerShdw blurRad="50800" dist="38100" dir="2700000">
                  <a:srgbClr val="000000">
                    <a:alpha val="43000"/>
                  </a:srgbClr>
                </a:outerShdw>
              </a:effectLst>
            </a:endParaRPr>
          </a:p>
        </p:txBody>
      </p:sp>
      <p:cxnSp>
        <p:nvCxnSpPr>
          <p:cNvPr id="8" name="Straight Connector 7"/>
          <p:cNvCxnSpPr/>
          <p:nvPr/>
        </p:nvCxnSpPr>
        <p:spPr>
          <a:xfrm>
            <a:off x="685800" y="1430466"/>
            <a:ext cx="7772400" cy="1588"/>
          </a:xfrm>
          <a:prstGeom prst="line">
            <a:avLst/>
          </a:prstGeom>
          <a:ln>
            <a:solidFill>
              <a:srgbClr val="8EB4E3"/>
            </a:solidFill>
          </a:ln>
        </p:spPr>
        <p:style>
          <a:lnRef idx="2">
            <a:schemeClr val="accent1"/>
          </a:lnRef>
          <a:fillRef idx="0">
            <a:schemeClr val="accent1"/>
          </a:fillRef>
          <a:effectRef idx="1">
            <a:schemeClr val="accent1"/>
          </a:effectRef>
          <a:fontRef idx="minor">
            <a:schemeClr val="tx1"/>
          </a:fontRef>
        </p:style>
      </p:cxnSp>
      <p:pic>
        <p:nvPicPr>
          <p:cNvPr id="16" name="Picture 15" descr="Ocasa_logo_sm.gif"/>
          <p:cNvPicPr>
            <a:picLocks noChangeAspect="1"/>
          </p:cNvPicPr>
          <p:nvPr/>
        </p:nvPicPr>
        <p:blipFill>
          <a:blip r:embed="rId3"/>
          <a:stretch>
            <a:fillRect/>
          </a:stretch>
        </p:blipFill>
        <p:spPr>
          <a:xfrm>
            <a:off x="685799" y="559701"/>
            <a:ext cx="1960733" cy="653577"/>
          </a:xfrm>
          <a:prstGeom prst="rect">
            <a:avLst/>
          </a:prstGeom>
        </p:spPr>
      </p:pic>
      <p:pic>
        <p:nvPicPr>
          <p:cNvPr id="17" name="Picture 16" descr="table top edited small.png"/>
          <p:cNvPicPr>
            <a:picLocks noChangeAspect="1"/>
          </p:cNvPicPr>
          <p:nvPr/>
        </p:nvPicPr>
        <p:blipFill>
          <a:blip r:embed="rId4"/>
          <a:stretch>
            <a:fillRect/>
          </a:stretch>
        </p:blipFill>
        <p:spPr>
          <a:xfrm>
            <a:off x="5938838" y="5770563"/>
            <a:ext cx="2663825" cy="908050"/>
          </a:xfrm>
          <a:prstGeom prst="rect">
            <a:avLst/>
          </a:prstGeom>
          <a:effectLst/>
        </p:spPr>
      </p:pic>
      <p:sp>
        <p:nvSpPr>
          <p:cNvPr id="9" name="TextBox 8"/>
          <p:cNvSpPr txBox="1"/>
          <p:nvPr/>
        </p:nvSpPr>
        <p:spPr>
          <a:xfrm>
            <a:off x="586108" y="6226949"/>
            <a:ext cx="5449178" cy="461665"/>
          </a:xfrm>
          <a:prstGeom prst="rect">
            <a:avLst/>
          </a:prstGeom>
          <a:noFill/>
        </p:spPr>
        <p:txBody>
          <a:bodyPr wrap="square" rtlCol="0" anchor="ctr">
            <a:spAutoFit/>
          </a:bodyPr>
          <a:lstStyle/>
          <a:p>
            <a:pPr algn="r"/>
            <a:r>
              <a:rPr lang="en-US" sz="2400" b="1" dirty="0" smtClean="0"/>
              <a:t>Y</a:t>
            </a:r>
            <a:r>
              <a:rPr lang="en-US" sz="2400" b="1" i="1" dirty="0" smtClean="0"/>
              <a:t>our partner in administrative excellence</a:t>
            </a:r>
            <a:r>
              <a:rPr lang="en-US" sz="2400" dirty="0" smtClean="0"/>
              <a:t>.</a:t>
            </a:r>
            <a:endParaRPr lang="en-US" sz="2400"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30901" y="1813163"/>
            <a:ext cx="8456712" cy="4507308"/>
          </a:xfrm>
        </p:spPr>
        <p:style>
          <a:lnRef idx="2">
            <a:schemeClr val="accent1"/>
          </a:lnRef>
          <a:fillRef idx="1">
            <a:schemeClr val="lt1"/>
          </a:fillRef>
          <a:effectRef idx="0">
            <a:schemeClr val="accent1"/>
          </a:effectRef>
          <a:fontRef idx="minor">
            <a:schemeClr val="dk1"/>
          </a:fontRef>
        </p:style>
        <p:txBody>
          <a:bodyPr anchor="ctr">
            <a:normAutofit/>
          </a:bodyPr>
          <a:lstStyle/>
          <a:p>
            <a:pPr lvl="0" algn="l"/>
            <a:endParaRPr lang="en-US" dirty="0" smtClean="0">
              <a:solidFill>
                <a:srgbClr val="B37503"/>
              </a:solidFill>
              <a:effectLst>
                <a:outerShdw blurRad="50800" dist="38100" dir="2700000">
                  <a:srgbClr val="000000">
                    <a:alpha val="43000"/>
                  </a:srgbClr>
                </a:outerShdw>
              </a:effectLst>
            </a:endParaRPr>
          </a:p>
          <a:p>
            <a:pPr algn="l"/>
            <a:endParaRPr lang="en-US" dirty="0">
              <a:solidFill>
                <a:srgbClr val="17375E"/>
              </a:solidFill>
            </a:endParaRPr>
          </a:p>
        </p:txBody>
      </p:sp>
      <p:cxnSp>
        <p:nvCxnSpPr>
          <p:cNvPr id="8" name="Straight Connector 7"/>
          <p:cNvCxnSpPr/>
          <p:nvPr/>
        </p:nvCxnSpPr>
        <p:spPr>
          <a:xfrm>
            <a:off x="685800" y="1430466"/>
            <a:ext cx="7772400" cy="1588"/>
          </a:xfrm>
          <a:prstGeom prst="line">
            <a:avLst/>
          </a:prstGeom>
          <a:ln>
            <a:solidFill>
              <a:srgbClr val="8EB4E3"/>
            </a:solidFill>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3009022" y="749360"/>
            <a:ext cx="5449178" cy="461665"/>
          </a:xfrm>
          <a:prstGeom prst="rect">
            <a:avLst/>
          </a:prstGeom>
          <a:noFill/>
        </p:spPr>
        <p:txBody>
          <a:bodyPr wrap="square" rtlCol="0" anchor="ctr">
            <a:spAutoFit/>
          </a:bodyPr>
          <a:lstStyle/>
          <a:p>
            <a:pPr algn="r"/>
            <a:r>
              <a:rPr lang="en-US" sz="2400" b="1" dirty="0" smtClean="0"/>
              <a:t>Y</a:t>
            </a:r>
            <a:r>
              <a:rPr lang="en-US" sz="2400" b="1" i="1" dirty="0" smtClean="0"/>
              <a:t>our partner in administrative excellence</a:t>
            </a:r>
            <a:r>
              <a:rPr lang="en-US" sz="2400" dirty="0" smtClean="0"/>
              <a:t>.</a:t>
            </a:r>
            <a:endParaRPr lang="en-US" sz="2400" dirty="0"/>
          </a:p>
        </p:txBody>
      </p:sp>
      <p:pic>
        <p:nvPicPr>
          <p:cNvPr id="9" name="Picture 8" descr="Ocasa_logo_sm.gif"/>
          <p:cNvPicPr>
            <a:picLocks noChangeAspect="1"/>
          </p:cNvPicPr>
          <p:nvPr/>
        </p:nvPicPr>
        <p:blipFill>
          <a:blip r:embed="rId3"/>
          <a:stretch>
            <a:fillRect/>
          </a:stretch>
        </p:blipFill>
        <p:spPr>
          <a:xfrm>
            <a:off x="685800" y="557448"/>
            <a:ext cx="1960733" cy="653577"/>
          </a:xfrm>
          <a:prstGeom prst="rect">
            <a:avLst/>
          </a:prstGeom>
        </p:spPr>
      </p:pic>
      <p:pic>
        <p:nvPicPr>
          <p:cNvPr id="10" name="Picture 9" descr="DSC_1217.JPG"/>
          <p:cNvPicPr>
            <a:picLocks noChangeAspect="1"/>
          </p:cNvPicPr>
          <p:nvPr/>
        </p:nvPicPr>
        <p:blipFill>
          <a:blip r:embed="rId4"/>
          <a:stretch>
            <a:fillRect/>
          </a:stretch>
        </p:blipFill>
        <p:spPr>
          <a:xfrm>
            <a:off x="381758" y="2248474"/>
            <a:ext cx="2512013" cy="1624958"/>
          </a:xfrm>
          <a:prstGeom prst="rect">
            <a:avLst/>
          </a:prstGeom>
          <a:effectLst>
            <a:outerShdw blurRad="50800" dist="38100" dir="2700000" algn="br">
              <a:srgbClr val="000000">
                <a:alpha val="43000"/>
              </a:srgbClr>
            </a:outerShdw>
          </a:effectLst>
        </p:spPr>
      </p:pic>
      <p:pic>
        <p:nvPicPr>
          <p:cNvPr id="11" name="Picture 10" descr="DSC_4616"/>
          <p:cNvPicPr>
            <a:picLocks noChangeAspect="1" noChangeArrowheads="1"/>
          </p:cNvPicPr>
          <p:nvPr/>
        </p:nvPicPr>
        <p:blipFill>
          <a:blip r:embed="rId5"/>
          <a:srcRect/>
          <a:stretch>
            <a:fillRect/>
          </a:stretch>
        </p:blipFill>
        <p:spPr bwMode="auto">
          <a:xfrm>
            <a:off x="3290326" y="2248474"/>
            <a:ext cx="2441925" cy="1624958"/>
          </a:xfrm>
          <a:prstGeom prst="rect">
            <a:avLst/>
          </a:prstGeom>
          <a:noFill/>
          <a:effectLst>
            <a:outerShdw blurRad="50800" dist="38100" dir="2700000">
              <a:srgbClr val="000000">
                <a:alpha val="43000"/>
              </a:srgbClr>
            </a:outerShdw>
          </a:effectLst>
        </p:spPr>
      </p:pic>
      <p:pic>
        <p:nvPicPr>
          <p:cNvPr id="13" name="Picture 12" descr="DSC_4651"/>
          <p:cNvPicPr>
            <a:picLocks noChangeAspect="1" noChangeArrowheads="1"/>
          </p:cNvPicPr>
          <p:nvPr/>
        </p:nvPicPr>
        <p:blipFill>
          <a:blip r:embed="rId6"/>
          <a:srcRect/>
          <a:stretch>
            <a:fillRect/>
          </a:stretch>
        </p:blipFill>
        <p:spPr bwMode="auto">
          <a:xfrm>
            <a:off x="6018475" y="2248474"/>
            <a:ext cx="2439725" cy="1624958"/>
          </a:xfrm>
          <a:prstGeom prst="rect">
            <a:avLst/>
          </a:prstGeom>
          <a:noFill/>
          <a:effectLst>
            <a:outerShdw blurRad="50800" dist="38100" dir="2700000">
              <a:srgbClr val="000000">
                <a:alpha val="43000"/>
              </a:srgbClr>
            </a:outerShdw>
          </a:effectLst>
        </p:spPr>
      </p:pic>
      <p:pic>
        <p:nvPicPr>
          <p:cNvPr id="14" name="Picture 13" descr="PC1_6314_edited"/>
          <p:cNvPicPr>
            <a:picLocks noChangeAspect="1" noChangeArrowheads="1"/>
          </p:cNvPicPr>
          <p:nvPr/>
        </p:nvPicPr>
        <p:blipFill>
          <a:blip r:embed="rId7"/>
          <a:srcRect/>
          <a:stretch>
            <a:fillRect/>
          </a:stretch>
        </p:blipFill>
        <p:spPr bwMode="auto">
          <a:xfrm>
            <a:off x="895196" y="4140029"/>
            <a:ext cx="1751337" cy="1751337"/>
          </a:xfrm>
          <a:prstGeom prst="rect">
            <a:avLst/>
          </a:prstGeom>
          <a:noFill/>
          <a:effectLst>
            <a:outerShdw blurRad="50800" dist="38100" dir="2700000">
              <a:srgbClr val="000000">
                <a:alpha val="43000"/>
              </a:srgbClr>
            </a:outerShdw>
          </a:effectLst>
        </p:spPr>
      </p:pic>
      <p:pic>
        <p:nvPicPr>
          <p:cNvPr id="20" name="Picture 19" descr="PC1_6306_edited"/>
          <p:cNvPicPr>
            <a:picLocks noChangeAspect="1" noChangeArrowheads="1"/>
          </p:cNvPicPr>
          <p:nvPr/>
        </p:nvPicPr>
        <p:blipFill>
          <a:blip r:embed="rId8"/>
          <a:srcRect/>
          <a:stretch>
            <a:fillRect/>
          </a:stretch>
        </p:blipFill>
        <p:spPr bwMode="auto">
          <a:xfrm>
            <a:off x="6360224" y="4140031"/>
            <a:ext cx="1752883" cy="1751335"/>
          </a:xfrm>
          <a:prstGeom prst="rect">
            <a:avLst/>
          </a:prstGeom>
          <a:noFill/>
          <a:effectLst>
            <a:outerShdw blurRad="50800" dist="38100" dir="2700000">
              <a:srgbClr val="000000">
                <a:alpha val="43000"/>
              </a:srgbClr>
            </a:outerShdw>
          </a:effectLst>
        </p:spPr>
      </p:pic>
      <p:pic>
        <p:nvPicPr>
          <p:cNvPr id="25" name="Picture 24" descr="DSC_4652_edited.JPG"/>
          <p:cNvPicPr>
            <a:picLocks noChangeAspect="1"/>
          </p:cNvPicPr>
          <p:nvPr/>
        </p:nvPicPr>
        <p:blipFill>
          <a:blip r:embed="rId9"/>
          <a:stretch>
            <a:fillRect/>
          </a:stretch>
        </p:blipFill>
        <p:spPr>
          <a:xfrm>
            <a:off x="3785539" y="4140031"/>
            <a:ext cx="1756062" cy="1756062"/>
          </a:xfrm>
          <a:prstGeom prst="rect">
            <a:avLst/>
          </a:prstGeom>
          <a:effectLst>
            <a:outerShdw blurRad="50800" dist="38100" dir="5640000">
              <a:srgbClr val="000000">
                <a:alpha val="43000"/>
              </a:srgbClr>
            </a:outerShdw>
          </a:effec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20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0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20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2000"/>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2000"/>
                                        <p:tgtEl>
                                          <p:spTgt spid="14"/>
                                        </p:tgtEl>
                                      </p:cBhvr>
                                    </p:animEffect>
                                  </p:childTnLst>
                                </p:cTn>
                              </p:par>
                              <p:par>
                                <p:cTn id="20" presetID="10"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1823546"/>
            <a:ext cx="7772400" cy="3619965"/>
          </a:xfrm>
        </p:spPr>
        <p:style>
          <a:lnRef idx="2">
            <a:schemeClr val="accent1"/>
          </a:lnRef>
          <a:fillRef idx="1">
            <a:schemeClr val="lt1"/>
          </a:fillRef>
          <a:effectRef idx="0">
            <a:schemeClr val="accent1"/>
          </a:effectRef>
          <a:fontRef idx="minor">
            <a:schemeClr val="dk1"/>
          </a:fontRef>
        </p:style>
        <p:txBody>
          <a:bodyPr anchor="ctr">
            <a:normAutofit/>
          </a:bodyPr>
          <a:lstStyle/>
          <a:p>
            <a:pPr lvl="0" algn="l"/>
            <a:r>
              <a:rPr lang="en-US" sz="4400" dirty="0" smtClean="0">
                <a:solidFill>
                  <a:srgbClr val="630311"/>
                </a:solidFill>
                <a:effectLst>
                  <a:outerShdw blurRad="50800" dist="38100" dir="2700000">
                    <a:srgbClr val="000000">
                      <a:alpha val="43000"/>
                    </a:srgbClr>
                  </a:outerShdw>
                </a:effectLst>
              </a:rPr>
              <a:t>Why we’re here</a:t>
            </a:r>
          </a:p>
          <a:p>
            <a:pPr marL="1200150" lvl="1" indent="-742950" algn="l">
              <a:buSzPct val="75000"/>
              <a:buFont typeface="+mj-lt"/>
              <a:buAutoNum type="arabicPeriod"/>
            </a:pPr>
            <a:r>
              <a:rPr lang="en-US" sz="4000" dirty="0" smtClean="0">
                <a:solidFill>
                  <a:schemeClr val="bg2">
                    <a:lumMod val="75000"/>
                  </a:schemeClr>
                </a:solidFill>
                <a:effectLst>
                  <a:outerShdw blurRad="50800" dist="38100" dir="2700000">
                    <a:srgbClr val="000000">
                      <a:alpha val="43000"/>
                    </a:srgbClr>
                  </a:outerShdw>
                </a:effectLst>
              </a:rPr>
              <a:t>The “right” conversation</a:t>
            </a:r>
          </a:p>
          <a:p>
            <a:pPr marL="1200150" lvl="1" indent="-742950" algn="l">
              <a:buSzPct val="75000"/>
              <a:buFont typeface="+mj-lt"/>
              <a:buAutoNum type="arabicPeriod"/>
            </a:pPr>
            <a:r>
              <a:rPr lang="en-US" sz="4000" dirty="0" smtClean="0">
                <a:solidFill>
                  <a:schemeClr val="bg2">
                    <a:lumMod val="75000"/>
                  </a:schemeClr>
                </a:solidFill>
                <a:effectLst>
                  <a:outerShdw blurRad="50800" dist="38100" dir="2700000">
                    <a:srgbClr val="000000">
                      <a:alpha val="43000"/>
                    </a:srgbClr>
                  </a:outerShdw>
                </a:effectLst>
              </a:rPr>
              <a:t>Embracing partnership</a:t>
            </a:r>
            <a:endParaRPr lang="en-US" sz="4000" dirty="0" smtClean="0">
              <a:solidFill>
                <a:srgbClr val="B37503"/>
              </a:solidFill>
              <a:effectLst>
                <a:outerShdw blurRad="50800" dist="38100" dir="2700000">
                  <a:srgbClr val="000000">
                    <a:alpha val="43000"/>
                  </a:srgbClr>
                </a:outerShdw>
              </a:effectLst>
            </a:endParaRPr>
          </a:p>
          <a:p>
            <a:pPr marL="1200150" lvl="1" indent="-742950" algn="l">
              <a:buSzPct val="75000"/>
              <a:buFont typeface="+mj-lt"/>
              <a:buAutoNum type="arabicPeriod"/>
            </a:pPr>
            <a:r>
              <a:rPr lang="en-US" sz="4000" dirty="0" smtClean="0">
                <a:solidFill>
                  <a:schemeClr val="bg2">
                    <a:lumMod val="75000"/>
                  </a:schemeClr>
                </a:solidFill>
                <a:effectLst>
                  <a:outerShdw blurRad="50800" dist="38100" dir="2700000">
                    <a:srgbClr val="000000">
                      <a:alpha val="43000"/>
                    </a:srgbClr>
                  </a:outerShdw>
                </a:effectLst>
              </a:rPr>
              <a:t>Consistency in membership support</a:t>
            </a:r>
          </a:p>
        </p:txBody>
      </p:sp>
      <p:cxnSp>
        <p:nvCxnSpPr>
          <p:cNvPr id="8" name="Straight Connector 7"/>
          <p:cNvCxnSpPr/>
          <p:nvPr/>
        </p:nvCxnSpPr>
        <p:spPr>
          <a:xfrm>
            <a:off x="685800" y="1430466"/>
            <a:ext cx="7772400" cy="1588"/>
          </a:xfrm>
          <a:prstGeom prst="line">
            <a:avLst/>
          </a:prstGeom>
          <a:ln>
            <a:solidFill>
              <a:srgbClr val="8EB4E3"/>
            </a:solidFill>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586108" y="6226949"/>
            <a:ext cx="5449178" cy="461665"/>
          </a:xfrm>
          <a:prstGeom prst="rect">
            <a:avLst/>
          </a:prstGeom>
          <a:noFill/>
        </p:spPr>
        <p:txBody>
          <a:bodyPr wrap="square" rtlCol="0" anchor="ctr">
            <a:spAutoFit/>
          </a:bodyPr>
          <a:lstStyle/>
          <a:p>
            <a:pPr algn="r"/>
            <a:r>
              <a:rPr lang="en-US" sz="2400" b="1" dirty="0" smtClean="0"/>
              <a:t>Y</a:t>
            </a:r>
            <a:r>
              <a:rPr lang="en-US" sz="2400" b="1" i="1" dirty="0" smtClean="0"/>
              <a:t>our partner in administrative excellence</a:t>
            </a:r>
            <a:r>
              <a:rPr lang="en-US" sz="2400" dirty="0" smtClean="0"/>
              <a:t>.</a:t>
            </a:r>
            <a:endParaRPr lang="en-US" sz="2400" dirty="0"/>
          </a:p>
        </p:txBody>
      </p:sp>
      <p:pic>
        <p:nvPicPr>
          <p:cNvPr id="17" name="Picture 16" descr="table top edited small.png"/>
          <p:cNvPicPr>
            <a:picLocks noChangeAspect="1"/>
          </p:cNvPicPr>
          <p:nvPr/>
        </p:nvPicPr>
        <p:blipFill>
          <a:blip r:embed="rId3"/>
          <a:stretch>
            <a:fillRect/>
          </a:stretch>
        </p:blipFill>
        <p:spPr>
          <a:xfrm>
            <a:off x="5938838" y="5770563"/>
            <a:ext cx="2663825" cy="908050"/>
          </a:xfrm>
          <a:prstGeom prst="rect">
            <a:avLst/>
          </a:prstGeom>
          <a:effectLst/>
        </p:spPr>
      </p:pic>
      <p:pic>
        <p:nvPicPr>
          <p:cNvPr id="9" name="Picture 8" descr="Ocasa_logo_sm.gif"/>
          <p:cNvPicPr>
            <a:picLocks noChangeAspect="1"/>
          </p:cNvPicPr>
          <p:nvPr/>
        </p:nvPicPr>
        <p:blipFill>
          <a:blip r:embed="rId4"/>
          <a:stretch>
            <a:fillRect/>
          </a:stretch>
        </p:blipFill>
        <p:spPr>
          <a:xfrm>
            <a:off x="685800" y="557448"/>
            <a:ext cx="1960733" cy="653577"/>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build="p"/>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799" y="1682540"/>
            <a:ext cx="7772400" cy="3859945"/>
          </a:xfrm>
        </p:spPr>
        <p:style>
          <a:lnRef idx="2">
            <a:schemeClr val="accent1"/>
          </a:lnRef>
          <a:fillRef idx="1">
            <a:schemeClr val="lt1"/>
          </a:fillRef>
          <a:effectRef idx="0">
            <a:schemeClr val="accent1"/>
          </a:effectRef>
          <a:fontRef idx="minor">
            <a:schemeClr val="dk1"/>
          </a:fontRef>
        </p:style>
        <p:txBody>
          <a:bodyPr anchor="t">
            <a:normAutofit lnSpcReduction="10000"/>
          </a:bodyPr>
          <a:lstStyle/>
          <a:p>
            <a:pPr lvl="0" algn="l"/>
            <a:r>
              <a:rPr lang="en-US" sz="4757" dirty="0" smtClean="0">
                <a:solidFill>
                  <a:srgbClr val="630311"/>
                </a:solidFill>
                <a:effectLst>
                  <a:outerShdw blurRad="50800" dist="38100" dir="2700000">
                    <a:srgbClr val="000000">
                      <a:alpha val="43000"/>
                    </a:srgbClr>
                  </a:outerShdw>
                </a:effectLst>
              </a:rPr>
              <a:t>Leadership Capacity Building</a:t>
            </a:r>
          </a:p>
          <a:p>
            <a:pPr marL="514350" indent="-514350" algn="l">
              <a:buSzPct val="100000"/>
              <a:buFont typeface="Courier New"/>
              <a:buChar char="o"/>
            </a:pPr>
            <a:r>
              <a:rPr lang="en-US" sz="3600" dirty="0" smtClean="0">
                <a:solidFill>
                  <a:schemeClr val="bg2">
                    <a:lumMod val="75000"/>
                  </a:schemeClr>
                </a:solidFill>
                <a:effectLst>
                  <a:outerShdw blurRad="50800" dist="38100" dir="2700000">
                    <a:srgbClr val="000000">
                      <a:alpha val="43000"/>
                    </a:srgbClr>
                  </a:outerShdw>
                </a:effectLst>
              </a:rPr>
              <a:t>Network of professionals</a:t>
            </a:r>
          </a:p>
          <a:p>
            <a:pPr marL="514350" indent="-514350" algn="l">
              <a:buSzPct val="100000"/>
              <a:buFont typeface="Courier New"/>
              <a:buChar char="o"/>
            </a:pPr>
            <a:r>
              <a:rPr lang="en-US" sz="3600" dirty="0" smtClean="0">
                <a:solidFill>
                  <a:schemeClr val="bg2">
                    <a:lumMod val="75000"/>
                  </a:schemeClr>
                </a:solidFill>
                <a:effectLst>
                  <a:outerShdw blurRad="50800" dist="38100" dir="2700000">
                    <a:srgbClr val="000000">
                      <a:alpha val="43000"/>
                    </a:srgbClr>
                  </a:outerShdw>
                </a:effectLst>
              </a:rPr>
              <a:t>Professional development  </a:t>
            </a:r>
          </a:p>
          <a:p>
            <a:pPr marL="514350" indent="-514350" algn="l">
              <a:buSzPct val="100000"/>
              <a:buFont typeface="Courier New"/>
              <a:buChar char="o"/>
            </a:pPr>
            <a:r>
              <a:rPr lang="en-US" sz="3600" dirty="0" smtClean="0">
                <a:solidFill>
                  <a:schemeClr val="bg2">
                    <a:lumMod val="75000"/>
                  </a:schemeClr>
                </a:solidFill>
                <a:effectLst>
                  <a:outerShdw blurRad="50800" dist="38100" dir="2700000">
                    <a:srgbClr val="000000">
                      <a:alpha val="43000"/>
                    </a:srgbClr>
                  </a:outerShdw>
                </a:effectLst>
              </a:rPr>
              <a:t>Critical issues discourse</a:t>
            </a:r>
          </a:p>
          <a:p>
            <a:pPr marL="514350" indent="-514350" algn="l">
              <a:buSzPct val="100000"/>
              <a:buFont typeface="Courier New"/>
              <a:buChar char="o"/>
            </a:pPr>
            <a:r>
              <a:rPr lang="en-US" sz="3600" dirty="0" smtClean="0">
                <a:solidFill>
                  <a:schemeClr val="bg2">
                    <a:lumMod val="75000"/>
                  </a:schemeClr>
                </a:solidFill>
                <a:effectLst>
                  <a:outerShdw blurRad="50800" dist="38100" dir="2700000">
                    <a:srgbClr val="000000">
                      <a:alpha val="43000"/>
                    </a:srgbClr>
                  </a:outerShdw>
                </a:effectLst>
              </a:rPr>
              <a:t>Leadership</a:t>
            </a:r>
          </a:p>
          <a:p>
            <a:pPr marL="514350" indent="-514350" algn="l">
              <a:buSzPct val="100000"/>
              <a:buFont typeface="Courier New"/>
              <a:buChar char="o"/>
            </a:pPr>
            <a:r>
              <a:rPr lang="en-US" sz="3600" dirty="0" smtClean="0">
                <a:solidFill>
                  <a:schemeClr val="bg2">
                    <a:lumMod val="75000"/>
                  </a:schemeClr>
                </a:solidFill>
                <a:effectLst>
                  <a:outerShdw blurRad="50800" dist="38100" dir="2700000">
                    <a:srgbClr val="000000">
                      <a:alpha val="43000"/>
                    </a:srgbClr>
                  </a:outerShdw>
                </a:effectLst>
              </a:rPr>
              <a:t>Building partnerships </a:t>
            </a:r>
          </a:p>
          <a:p>
            <a:pPr marL="971550" lvl="1" indent="-514350" algn="l">
              <a:buSzPct val="75000"/>
              <a:buFont typeface="Courier New"/>
              <a:buChar char="o"/>
            </a:pPr>
            <a:endParaRPr lang="en-US" dirty="0" smtClean="0">
              <a:solidFill>
                <a:schemeClr val="bg2">
                  <a:lumMod val="75000"/>
                </a:schemeClr>
              </a:solidFill>
              <a:effectLst>
                <a:outerShdw blurRad="50800" dist="38100" dir="2700000">
                  <a:srgbClr val="000000">
                    <a:alpha val="43000"/>
                  </a:srgbClr>
                </a:outerShdw>
              </a:effectLst>
            </a:endParaRPr>
          </a:p>
        </p:txBody>
      </p:sp>
      <p:cxnSp>
        <p:nvCxnSpPr>
          <p:cNvPr id="8" name="Straight Connector 7"/>
          <p:cNvCxnSpPr/>
          <p:nvPr/>
        </p:nvCxnSpPr>
        <p:spPr>
          <a:xfrm>
            <a:off x="685800" y="1430466"/>
            <a:ext cx="7772400" cy="1588"/>
          </a:xfrm>
          <a:prstGeom prst="line">
            <a:avLst/>
          </a:prstGeom>
          <a:ln>
            <a:solidFill>
              <a:srgbClr val="8EB4E3"/>
            </a:solidFill>
          </a:ln>
        </p:spPr>
        <p:style>
          <a:lnRef idx="2">
            <a:schemeClr val="accent1"/>
          </a:lnRef>
          <a:fillRef idx="0">
            <a:schemeClr val="accent1"/>
          </a:fillRef>
          <a:effectRef idx="1">
            <a:schemeClr val="accent1"/>
          </a:effectRef>
          <a:fontRef idx="minor">
            <a:schemeClr val="tx1"/>
          </a:fontRef>
        </p:style>
      </p:cxnSp>
      <p:pic>
        <p:nvPicPr>
          <p:cNvPr id="16" name="Picture 15" descr="Ocasa_logo_sm.gif"/>
          <p:cNvPicPr>
            <a:picLocks noChangeAspect="1"/>
          </p:cNvPicPr>
          <p:nvPr/>
        </p:nvPicPr>
        <p:blipFill>
          <a:blip r:embed="rId3"/>
          <a:stretch>
            <a:fillRect/>
          </a:stretch>
        </p:blipFill>
        <p:spPr>
          <a:xfrm>
            <a:off x="685799" y="559701"/>
            <a:ext cx="1960733" cy="653577"/>
          </a:xfrm>
          <a:prstGeom prst="rect">
            <a:avLst/>
          </a:prstGeom>
        </p:spPr>
      </p:pic>
      <p:pic>
        <p:nvPicPr>
          <p:cNvPr id="17" name="Picture 16" descr="table top edited small.png"/>
          <p:cNvPicPr>
            <a:picLocks noChangeAspect="1"/>
          </p:cNvPicPr>
          <p:nvPr/>
        </p:nvPicPr>
        <p:blipFill>
          <a:blip r:embed="rId4"/>
          <a:stretch>
            <a:fillRect/>
          </a:stretch>
        </p:blipFill>
        <p:spPr>
          <a:xfrm>
            <a:off x="5938838" y="5770563"/>
            <a:ext cx="2663825" cy="908050"/>
          </a:xfrm>
          <a:prstGeom prst="rect">
            <a:avLst/>
          </a:prstGeom>
          <a:effectLst/>
        </p:spPr>
      </p:pic>
      <p:sp>
        <p:nvSpPr>
          <p:cNvPr id="9" name="TextBox 8"/>
          <p:cNvSpPr txBox="1"/>
          <p:nvPr/>
        </p:nvSpPr>
        <p:spPr>
          <a:xfrm>
            <a:off x="586108" y="6226949"/>
            <a:ext cx="5449178" cy="461665"/>
          </a:xfrm>
          <a:prstGeom prst="rect">
            <a:avLst/>
          </a:prstGeom>
          <a:noFill/>
        </p:spPr>
        <p:txBody>
          <a:bodyPr wrap="square" rtlCol="0" anchor="ctr">
            <a:spAutoFit/>
          </a:bodyPr>
          <a:lstStyle/>
          <a:p>
            <a:pPr algn="r"/>
            <a:r>
              <a:rPr lang="en-US" sz="2400" b="1" dirty="0" smtClean="0"/>
              <a:t>Y</a:t>
            </a:r>
            <a:r>
              <a:rPr lang="en-US" sz="2400" b="1" i="1" dirty="0" smtClean="0"/>
              <a:t>our partner in administrative excellence</a:t>
            </a:r>
            <a:r>
              <a:rPr lang="en-US" sz="2400" dirty="0" smtClean="0"/>
              <a:t>.</a:t>
            </a:r>
            <a:endParaRPr lang="en-US" sz="2400"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799" y="1715532"/>
            <a:ext cx="7772400" cy="3852160"/>
          </a:xfrm>
        </p:spPr>
        <p:style>
          <a:lnRef idx="2">
            <a:schemeClr val="accent1"/>
          </a:lnRef>
          <a:fillRef idx="1">
            <a:schemeClr val="lt1"/>
          </a:fillRef>
          <a:effectRef idx="0">
            <a:schemeClr val="accent1"/>
          </a:effectRef>
          <a:fontRef idx="minor">
            <a:schemeClr val="dk1"/>
          </a:fontRef>
        </p:style>
        <p:txBody>
          <a:bodyPr anchor="t">
            <a:normAutofit fontScale="92500" lnSpcReduction="10000"/>
          </a:bodyPr>
          <a:lstStyle/>
          <a:p>
            <a:pPr lvl="0" algn="l"/>
            <a:r>
              <a:rPr lang="en-US" sz="4800" dirty="0" smtClean="0">
                <a:solidFill>
                  <a:srgbClr val="630311"/>
                </a:solidFill>
                <a:effectLst>
                  <a:outerShdw blurRad="50800" dist="38100" dir="2700000">
                    <a:srgbClr val="000000">
                      <a:alpha val="43000"/>
                    </a:srgbClr>
                  </a:outerShdw>
                </a:effectLst>
              </a:rPr>
              <a:t>OCASA’s Accomplishments</a:t>
            </a:r>
            <a:endParaRPr lang="en-US" dirty="0" smtClean="0">
              <a:solidFill>
                <a:srgbClr val="630311"/>
              </a:solidFill>
              <a:effectLst>
                <a:outerShdw blurRad="50800" dist="38100" dir="2700000">
                  <a:srgbClr val="000000">
                    <a:alpha val="43000"/>
                  </a:srgbClr>
                </a:outerShdw>
              </a:effectLst>
            </a:endParaRPr>
          </a:p>
          <a:p>
            <a:pPr marL="514350" indent="-514350" algn="l">
              <a:buSzPct val="75000"/>
              <a:buFont typeface="Courier New"/>
              <a:buChar char="o"/>
            </a:pPr>
            <a:r>
              <a:rPr lang="en-US" sz="4000" dirty="0" smtClean="0">
                <a:solidFill>
                  <a:schemeClr val="bg2">
                    <a:lumMod val="75000"/>
                  </a:schemeClr>
                </a:solidFill>
                <a:effectLst>
                  <a:outerShdw blurRad="50800" dist="38100" dir="2700000">
                    <a:srgbClr val="000000">
                      <a:alpha val="43000"/>
                    </a:srgbClr>
                  </a:outerShdw>
                </a:effectLst>
              </a:rPr>
              <a:t>Annual PD Conference </a:t>
            </a:r>
          </a:p>
          <a:p>
            <a:pPr marL="514350" indent="-514350" algn="l">
              <a:buSzPct val="75000"/>
              <a:buFont typeface="Courier New"/>
              <a:buChar char="o"/>
            </a:pPr>
            <a:r>
              <a:rPr lang="en-US" sz="4000" dirty="0" smtClean="0">
                <a:solidFill>
                  <a:schemeClr val="bg2">
                    <a:lumMod val="75000"/>
                  </a:schemeClr>
                </a:solidFill>
                <a:effectLst>
                  <a:outerShdw blurRad="50800" dist="38100" dir="2700000">
                    <a:srgbClr val="000000">
                      <a:alpha val="43000"/>
                    </a:srgbClr>
                  </a:outerShdw>
                </a:effectLst>
              </a:rPr>
              <a:t>Online Certification program</a:t>
            </a:r>
          </a:p>
          <a:p>
            <a:pPr marL="514350" indent="-514350" algn="l">
              <a:buSzPct val="75000"/>
              <a:buFont typeface="Courier New"/>
              <a:buChar char="o"/>
            </a:pPr>
            <a:r>
              <a:rPr lang="en-US" sz="4000" i="1" dirty="0" smtClean="0">
                <a:solidFill>
                  <a:schemeClr val="bg2">
                    <a:lumMod val="75000"/>
                  </a:schemeClr>
                </a:solidFill>
                <a:effectLst>
                  <a:outerShdw blurRad="50800" dist="38100" dir="2700000">
                    <a:srgbClr val="000000">
                      <a:alpha val="43000"/>
                    </a:srgbClr>
                  </a:outerShdw>
                </a:effectLst>
              </a:rPr>
              <a:t>COLLEGE ADMINISTRATOR</a:t>
            </a:r>
          </a:p>
          <a:p>
            <a:pPr marL="514350" indent="-514350" algn="l">
              <a:buSzPct val="75000"/>
              <a:buFont typeface="Courier New"/>
              <a:buChar char="o"/>
            </a:pPr>
            <a:r>
              <a:rPr lang="en-US" sz="4000" dirty="0" smtClean="0">
                <a:solidFill>
                  <a:schemeClr val="bg2">
                    <a:lumMod val="75000"/>
                  </a:schemeClr>
                </a:solidFill>
                <a:effectLst>
                  <a:outerShdw blurRad="50800" dist="38100" dir="2700000">
                    <a:srgbClr val="000000">
                      <a:alpha val="43000"/>
                    </a:srgbClr>
                  </a:outerShdw>
                </a:effectLst>
              </a:rPr>
              <a:t>Website support</a:t>
            </a:r>
          </a:p>
          <a:p>
            <a:pPr marL="514350" indent="-514350" algn="l">
              <a:buSzPct val="75000"/>
              <a:buFont typeface="Courier New"/>
              <a:buChar char="o"/>
            </a:pPr>
            <a:r>
              <a:rPr lang="en-US" sz="4000" dirty="0" smtClean="0">
                <a:solidFill>
                  <a:schemeClr val="bg2">
                    <a:lumMod val="75000"/>
                  </a:schemeClr>
                </a:solidFill>
                <a:effectLst>
                  <a:outerShdw blurRad="50800" dist="38100" dir="2700000">
                    <a:srgbClr val="000000">
                      <a:alpha val="43000"/>
                    </a:srgbClr>
                  </a:outerShdw>
                </a:effectLst>
              </a:rPr>
              <a:t>Credible presence and relationships</a:t>
            </a:r>
          </a:p>
        </p:txBody>
      </p:sp>
      <p:cxnSp>
        <p:nvCxnSpPr>
          <p:cNvPr id="8" name="Straight Connector 7"/>
          <p:cNvCxnSpPr/>
          <p:nvPr/>
        </p:nvCxnSpPr>
        <p:spPr>
          <a:xfrm>
            <a:off x="685800" y="1430466"/>
            <a:ext cx="7772400" cy="1588"/>
          </a:xfrm>
          <a:prstGeom prst="line">
            <a:avLst/>
          </a:prstGeom>
          <a:ln>
            <a:solidFill>
              <a:srgbClr val="8EB4E3"/>
            </a:solidFill>
          </a:ln>
        </p:spPr>
        <p:style>
          <a:lnRef idx="2">
            <a:schemeClr val="accent1"/>
          </a:lnRef>
          <a:fillRef idx="0">
            <a:schemeClr val="accent1"/>
          </a:fillRef>
          <a:effectRef idx="1">
            <a:schemeClr val="accent1"/>
          </a:effectRef>
          <a:fontRef idx="minor">
            <a:schemeClr val="tx1"/>
          </a:fontRef>
        </p:style>
      </p:cxnSp>
      <p:pic>
        <p:nvPicPr>
          <p:cNvPr id="16" name="Picture 15" descr="Ocasa_logo_sm.gif"/>
          <p:cNvPicPr>
            <a:picLocks noChangeAspect="1"/>
          </p:cNvPicPr>
          <p:nvPr/>
        </p:nvPicPr>
        <p:blipFill>
          <a:blip r:embed="rId3"/>
          <a:stretch>
            <a:fillRect/>
          </a:stretch>
        </p:blipFill>
        <p:spPr>
          <a:xfrm>
            <a:off x="685799" y="559701"/>
            <a:ext cx="1960733" cy="653577"/>
          </a:xfrm>
          <a:prstGeom prst="rect">
            <a:avLst/>
          </a:prstGeom>
        </p:spPr>
      </p:pic>
      <p:pic>
        <p:nvPicPr>
          <p:cNvPr id="17" name="Picture 16" descr="table top edited small.png"/>
          <p:cNvPicPr>
            <a:picLocks noChangeAspect="1"/>
          </p:cNvPicPr>
          <p:nvPr/>
        </p:nvPicPr>
        <p:blipFill>
          <a:blip r:embed="rId4"/>
          <a:stretch>
            <a:fillRect/>
          </a:stretch>
        </p:blipFill>
        <p:spPr>
          <a:xfrm>
            <a:off x="5938838" y="5770563"/>
            <a:ext cx="2663825" cy="908050"/>
          </a:xfrm>
          <a:prstGeom prst="rect">
            <a:avLst/>
          </a:prstGeom>
          <a:effectLst/>
        </p:spPr>
      </p:pic>
      <p:sp>
        <p:nvSpPr>
          <p:cNvPr id="9" name="TextBox 8"/>
          <p:cNvSpPr txBox="1"/>
          <p:nvPr/>
        </p:nvSpPr>
        <p:spPr>
          <a:xfrm>
            <a:off x="586108" y="6226949"/>
            <a:ext cx="5449178" cy="461665"/>
          </a:xfrm>
          <a:prstGeom prst="rect">
            <a:avLst/>
          </a:prstGeom>
          <a:noFill/>
        </p:spPr>
        <p:txBody>
          <a:bodyPr wrap="square" rtlCol="0" anchor="ctr">
            <a:spAutoFit/>
          </a:bodyPr>
          <a:lstStyle/>
          <a:p>
            <a:pPr algn="r"/>
            <a:r>
              <a:rPr lang="en-US" sz="2400" b="1" dirty="0" smtClean="0"/>
              <a:t>Y</a:t>
            </a:r>
            <a:r>
              <a:rPr lang="en-US" sz="2400" b="1" i="1" dirty="0" smtClean="0"/>
              <a:t>our partner in administrative excellence</a:t>
            </a:r>
            <a:r>
              <a:rPr lang="en-US" sz="2400" dirty="0" smtClean="0"/>
              <a:t>.</a:t>
            </a:r>
            <a:endParaRPr lang="en-US" sz="2400"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799" y="2149340"/>
            <a:ext cx="7772400" cy="2914775"/>
          </a:xfrm>
        </p:spPr>
        <p:style>
          <a:lnRef idx="2">
            <a:schemeClr val="accent1"/>
          </a:lnRef>
          <a:fillRef idx="1">
            <a:schemeClr val="lt1"/>
          </a:fillRef>
          <a:effectRef idx="0">
            <a:schemeClr val="accent1"/>
          </a:effectRef>
          <a:fontRef idx="minor">
            <a:schemeClr val="dk1"/>
          </a:fontRef>
        </p:style>
        <p:txBody>
          <a:bodyPr anchor="t">
            <a:normAutofit/>
          </a:bodyPr>
          <a:lstStyle/>
          <a:p>
            <a:pPr lvl="0" algn="l"/>
            <a:r>
              <a:rPr lang="en-US" sz="4400" dirty="0" smtClean="0">
                <a:solidFill>
                  <a:srgbClr val="630311"/>
                </a:solidFill>
                <a:effectLst>
                  <a:outerShdw blurRad="50800" dist="38100" dir="2700000">
                    <a:srgbClr val="000000">
                      <a:alpha val="43000"/>
                    </a:srgbClr>
                  </a:outerShdw>
                </a:effectLst>
              </a:rPr>
              <a:t>The “OLD” Conversation</a:t>
            </a:r>
          </a:p>
          <a:p>
            <a:pPr lvl="0" algn="l"/>
            <a:endParaRPr lang="en-US" dirty="0" smtClean="0">
              <a:solidFill>
                <a:srgbClr val="630311"/>
              </a:solidFill>
              <a:effectLst>
                <a:outerShdw blurRad="50800" dist="38100" dir="2700000">
                  <a:srgbClr val="000000">
                    <a:alpha val="43000"/>
                  </a:srgbClr>
                </a:outerShdw>
              </a:effectLst>
            </a:endParaRPr>
          </a:p>
          <a:p>
            <a:pPr lvl="0" algn="l"/>
            <a:endParaRPr lang="en-US" dirty="0" smtClean="0">
              <a:solidFill>
                <a:srgbClr val="630311"/>
              </a:solidFill>
              <a:effectLst>
                <a:outerShdw blurRad="50800" dist="38100" dir="2700000">
                  <a:srgbClr val="000000">
                    <a:alpha val="43000"/>
                  </a:srgbClr>
                </a:outerShdw>
              </a:effectLst>
            </a:endParaRPr>
          </a:p>
        </p:txBody>
      </p:sp>
      <p:cxnSp>
        <p:nvCxnSpPr>
          <p:cNvPr id="8" name="Straight Connector 7"/>
          <p:cNvCxnSpPr/>
          <p:nvPr/>
        </p:nvCxnSpPr>
        <p:spPr>
          <a:xfrm>
            <a:off x="685800" y="1430466"/>
            <a:ext cx="7772400" cy="1588"/>
          </a:xfrm>
          <a:prstGeom prst="line">
            <a:avLst/>
          </a:prstGeom>
          <a:ln>
            <a:solidFill>
              <a:srgbClr val="8EB4E3"/>
            </a:solidFill>
          </a:ln>
        </p:spPr>
        <p:style>
          <a:lnRef idx="2">
            <a:schemeClr val="accent1"/>
          </a:lnRef>
          <a:fillRef idx="0">
            <a:schemeClr val="accent1"/>
          </a:fillRef>
          <a:effectRef idx="1">
            <a:schemeClr val="accent1"/>
          </a:effectRef>
          <a:fontRef idx="minor">
            <a:schemeClr val="tx1"/>
          </a:fontRef>
        </p:style>
      </p:cxnSp>
      <p:pic>
        <p:nvPicPr>
          <p:cNvPr id="16" name="Picture 15" descr="Ocasa_logo_sm.gif"/>
          <p:cNvPicPr>
            <a:picLocks noChangeAspect="1"/>
          </p:cNvPicPr>
          <p:nvPr/>
        </p:nvPicPr>
        <p:blipFill>
          <a:blip r:embed="rId3"/>
          <a:stretch>
            <a:fillRect/>
          </a:stretch>
        </p:blipFill>
        <p:spPr>
          <a:xfrm>
            <a:off x="685799" y="559701"/>
            <a:ext cx="1960733" cy="653577"/>
          </a:xfrm>
          <a:prstGeom prst="rect">
            <a:avLst/>
          </a:prstGeom>
        </p:spPr>
      </p:pic>
      <p:pic>
        <p:nvPicPr>
          <p:cNvPr id="17" name="Picture 16" descr="table top edited small.png"/>
          <p:cNvPicPr>
            <a:picLocks noChangeAspect="1"/>
          </p:cNvPicPr>
          <p:nvPr/>
        </p:nvPicPr>
        <p:blipFill>
          <a:blip r:embed="rId4"/>
          <a:stretch>
            <a:fillRect/>
          </a:stretch>
        </p:blipFill>
        <p:spPr>
          <a:xfrm>
            <a:off x="5938838" y="5770563"/>
            <a:ext cx="2663825" cy="908050"/>
          </a:xfrm>
          <a:prstGeom prst="rect">
            <a:avLst/>
          </a:prstGeom>
          <a:effectLst/>
        </p:spPr>
      </p:pic>
      <p:sp>
        <p:nvSpPr>
          <p:cNvPr id="9" name="TextBox 8"/>
          <p:cNvSpPr txBox="1"/>
          <p:nvPr/>
        </p:nvSpPr>
        <p:spPr>
          <a:xfrm>
            <a:off x="586108" y="6226949"/>
            <a:ext cx="5449178" cy="461665"/>
          </a:xfrm>
          <a:prstGeom prst="rect">
            <a:avLst/>
          </a:prstGeom>
          <a:noFill/>
        </p:spPr>
        <p:txBody>
          <a:bodyPr wrap="square" rtlCol="0" anchor="ctr">
            <a:spAutoFit/>
          </a:bodyPr>
          <a:lstStyle/>
          <a:p>
            <a:pPr algn="r"/>
            <a:r>
              <a:rPr lang="en-US" sz="2400" b="1" dirty="0" smtClean="0"/>
              <a:t>Y</a:t>
            </a:r>
            <a:r>
              <a:rPr lang="en-US" sz="2400" b="1" i="1" dirty="0" smtClean="0"/>
              <a:t>our partner in administrative excellence</a:t>
            </a:r>
            <a:r>
              <a:rPr lang="en-US" sz="2400" dirty="0" smtClean="0"/>
              <a:t>.</a:t>
            </a:r>
            <a:endParaRPr lang="en-US" sz="2400" dirty="0"/>
          </a:p>
        </p:txBody>
      </p:sp>
      <p:sp>
        <p:nvSpPr>
          <p:cNvPr id="10" name="TextBox 9"/>
          <p:cNvSpPr txBox="1"/>
          <p:nvPr/>
        </p:nvSpPr>
        <p:spPr>
          <a:xfrm>
            <a:off x="1088621" y="3249612"/>
            <a:ext cx="6911090" cy="1600438"/>
          </a:xfrm>
          <a:prstGeom prst="rect">
            <a:avLst/>
          </a:prstGeom>
          <a:noFill/>
          <a:ln w="3175" cmpd="sng">
            <a:noFill/>
          </a:ln>
        </p:spPr>
        <p:txBody>
          <a:bodyPr wrap="square" rtlCol="0">
            <a:spAutoFit/>
          </a:bodyPr>
          <a:lstStyle/>
          <a:p>
            <a:pPr lvl="0" algn="ctr"/>
            <a:r>
              <a:rPr lang="en-US" sz="4000" dirty="0" smtClean="0">
                <a:solidFill>
                  <a:schemeClr val="bg2">
                    <a:lumMod val="75000"/>
                  </a:schemeClr>
                </a:solidFill>
                <a:effectLst>
                  <a:outerShdw blurRad="50800" dist="38100" dir="2700000">
                    <a:srgbClr val="000000">
                      <a:alpha val="43000"/>
                    </a:srgbClr>
                  </a:outerShdw>
                </a:effectLst>
              </a:rPr>
              <a:t>“OCASA is like a union.”</a:t>
            </a:r>
          </a:p>
          <a:p>
            <a:pPr lvl="0" algn="ctr"/>
            <a:r>
              <a:rPr lang="en-US" sz="4000" dirty="0" smtClean="0">
                <a:solidFill>
                  <a:schemeClr val="bg2">
                    <a:lumMod val="75000"/>
                  </a:schemeClr>
                </a:solidFill>
                <a:effectLst>
                  <a:outerShdw blurRad="50800" dist="38100" dir="2700000">
                    <a:srgbClr val="000000">
                      <a:alpha val="43000"/>
                    </a:srgbClr>
                  </a:outerShdw>
                </a:effectLst>
              </a:rPr>
              <a:t>“OCASA is not a union.”</a:t>
            </a:r>
            <a:endParaRPr lang="en-US" sz="4000" dirty="0" smtClean="0">
              <a:solidFill>
                <a:srgbClr val="630311"/>
              </a:solidFill>
              <a:effectLst>
                <a:outerShdw blurRad="50800" dist="38100" dir="2700000">
                  <a:srgbClr val="000000">
                    <a:alpha val="43000"/>
                  </a:srgbClr>
                </a:outerShdw>
              </a:effectLst>
            </a:endParaRPr>
          </a:p>
          <a:p>
            <a:endParaRPr lang="en-US"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799" y="2149340"/>
            <a:ext cx="7772400" cy="2914775"/>
          </a:xfrm>
        </p:spPr>
        <p:style>
          <a:lnRef idx="2">
            <a:schemeClr val="accent1"/>
          </a:lnRef>
          <a:fillRef idx="1">
            <a:schemeClr val="lt1"/>
          </a:fillRef>
          <a:effectRef idx="0">
            <a:schemeClr val="accent1"/>
          </a:effectRef>
          <a:fontRef idx="minor">
            <a:schemeClr val="dk1"/>
          </a:fontRef>
        </p:style>
        <p:txBody>
          <a:bodyPr anchor="t">
            <a:normAutofit/>
          </a:bodyPr>
          <a:lstStyle/>
          <a:p>
            <a:pPr lvl="0" algn="l"/>
            <a:r>
              <a:rPr lang="en-US" sz="4400" dirty="0" smtClean="0">
                <a:solidFill>
                  <a:srgbClr val="630311"/>
                </a:solidFill>
                <a:effectLst>
                  <a:outerShdw blurRad="50800" dist="38100" dir="2700000">
                    <a:srgbClr val="000000">
                      <a:alpha val="43000"/>
                    </a:srgbClr>
                  </a:outerShdw>
                </a:effectLst>
              </a:rPr>
              <a:t>The “OLD” Conversation</a:t>
            </a:r>
          </a:p>
          <a:p>
            <a:pPr lvl="0" algn="l"/>
            <a:endParaRPr lang="en-US" dirty="0" smtClean="0">
              <a:solidFill>
                <a:srgbClr val="630311"/>
              </a:solidFill>
              <a:effectLst>
                <a:outerShdw blurRad="50800" dist="38100" dir="2700000">
                  <a:srgbClr val="000000">
                    <a:alpha val="43000"/>
                  </a:srgbClr>
                </a:outerShdw>
              </a:effectLst>
            </a:endParaRPr>
          </a:p>
          <a:p>
            <a:pPr lvl="0" algn="l"/>
            <a:endParaRPr lang="en-US" dirty="0" smtClean="0">
              <a:solidFill>
                <a:srgbClr val="630311"/>
              </a:solidFill>
              <a:effectLst>
                <a:outerShdw blurRad="50800" dist="38100" dir="2700000">
                  <a:srgbClr val="000000">
                    <a:alpha val="43000"/>
                  </a:srgbClr>
                </a:outerShdw>
              </a:effectLst>
            </a:endParaRPr>
          </a:p>
        </p:txBody>
      </p:sp>
      <p:cxnSp>
        <p:nvCxnSpPr>
          <p:cNvPr id="8" name="Straight Connector 7"/>
          <p:cNvCxnSpPr/>
          <p:nvPr/>
        </p:nvCxnSpPr>
        <p:spPr>
          <a:xfrm>
            <a:off x="685800" y="1430466"/>
            <a:ext cx="7772400" cy="1588"/>
          </a:xfrm>
          <a:prstGeom prst="line">
            <a:avLst/>
          </a:prstGeom>
          <a:ln>
            <a:solidFill>
              <a:srgbClr val="8EB4E3"/>
            </a:solidFill>
          </a:ln>
        </p:spPr>
        <p:style>
          <a:lnRef idx="2">
            <a:schemeClr val="accent1"/>
          </a:lnRef>
          <a:fillRef idx="0">
            <a:schemeClr val="accent1"/>
          </a:fillRef>
          <a:effectRef idx="1">
            <a:schemeClr val="accent1"/>
          </a:effectRef>
          <a:fontRef idx="minor">
            <a:schemeClr val="tx1"/>
          </a:fontRef>
        </p:style>
      </p:cxnSp>
      <p:pic>
        <p:nvPicPr>
          <p:cNvPr id="16" name="Picture 15" descr="Ocasa_logo_sm.gif"/>
          <p:cNvPicPr>
            <a:picLocks noChangeAspect="1"/>
          </p:cNvPicPr>
          <p:nvPr/>
        </p:nvPicPr>
        <p:blipFill>
          <a:blip r:embed="rId3"/>
          <a:stretch>
            <a:fillRect/>
          </a:stretch>
        </p:blipFill>
        <p:spPr>
          <a:xfrm>
            <a:off x="685799" y="559701"/>
            <a:ext cx="1960733" cy="653577"/>
          </a:xfrm>
          <a:prstGeom prst="rect">
            <a:avLst/>
          </a:prstGeom>
        </p:spPr>
      </p:pic>
      <p:pic>
        <p:nvPicPr>
          <p:cNvPr id="17" name="Picture 16" descr="table top edited small.png"/>
          <p:cNvPicPr>
            <a:picLocks noChangeAspect="1"/>
          </p:cNvPicPr>
          <p:nvPr/>
        </p:nvPicPr>
        <p:blipFill>
          <a:blip r:embed="rId4"/>
          <a:stretch>
            <a:fillRect/>
          </a:stretch>
        </p:blipFill>
        <p:spPr>
          <a:xfrm>
            <a:off x="5938838" y="5770563"/>
            <a:ext cx="2663825" cy="908050"/>
          </a:xfrm>
          <a:prstGeom prst="rect">
            <a:avLst/>
          </a:prstGeom>
          <a:effectLst/>
        </p:spPr>
      </p:pic>
      <p:sp>
        <p:nvSpPr>
          <p:cNvPr id="9" name="TextBox 8"/>
          <p:cNvSpPr txBox="1"/>
          <p:nvPr/>
        </p:nvSpPr>
        <p:spPr>
          <a:xfrm>
            <a:off x="586108" y="6226949"/>
            <a:ext cx="5449178" cy="461665"/>
          </a:xfrm>
          <a:prstGeom prst="rect">
            <a:avLst/>
          </a:prstGeom>
          <a:noFill/>
        </p:spPr>
        <p:txBody>
          <a:bodyPr wrap="square" rtlCol="0" anchor="ctr">
            <a:spAutoFit/>
          </a:bodyPr>
          <a:lstStyle/>
          <a:p>
            <a:pPr algn="r"/>
            <a:r>
              <a:rPr lang="en-US" sz="2400" b="1" dirty="0" smtClean="0"/>
              <a:t>Y</a:t>
            </a:r>
            <a:r>
              <a:rPr lang="en-US" sz="2400" b="1" i="1" dirty="0" smtClean="0"/>
              <a:t>our partner in administrative excellence</a:t>
            </a:r>
            <a:r>
              <a:rPr lang="en-US" sz="2400" dirty="0" smtClean="0"/>
              <a:t>.</a:t>
            </a:r>
            <a:endParaRPr lang="en-US" sz="2400" dirty="0"/>
          </a:p>
        </p:txBody>
      </p:sp>
      <p:sp>
        <p:nvSpPr>
          <p:cNvPr id="11" name="TextBox 10"/>
          <p:cNvSpPr txBox="1"/>
          <p:nvPr/>
        </p:nvSpPr>
        <p:spPr>
          <a:xfrm>
            <a:off x="1764885" y="3249612"/>
            <a:ext cx="5542068" cy="1600438"/>
          </a:xfrm>
          <a:prstGeom prst="rect">
            <a:avLst/>
          </a:prstGeom>
          <a:noFill/>
          <a:ln w="57150" cap="flat" cmpd="sng" algn="ctr">
            <a:solidFill>
              <a:schemeClr val="accent1"/>
            </a:solidFill>
            <a:prstDash val="solid"/>
            <a:round/>
            <a:headEnd type="none" w="med" len="med"/>
            <a:tailEnd type="none" w="med" len="med"/>
          </a:ln>
        </p:spPr>
        <p:txBody>
          <a:bodyPr wrap="square" rtlCol="0">
            <a:spAutoFit/>
          </a:bodyPr>
          <a:lstStyle/>
          <a:p>
            <a:pPr lvl="0" algn="ctr"/>
            <a:r>
              <a:rPr lang="en-US" sz="4000" dirty="0" smtClean="0">
                <a:solidFill>
                  <a:schemeClr val="bg2">
                    <a:lumMod val="75000"/>
                  </a:schemeClr>
                </a:solidFill>
                <a:effectLst>
                  <a:outerShdw blurRad="50800" dist="38100" dir="2700000">
                    <a:srgbClr val="000000">
                      <a:alpha val="43000"/>
                    </a:srgbClr>
                  </a:outerShdw>
                </a:effectLst>
              </a:rPr>
              <a:t>“OCASA is like a union.”</a:t>
            </a:r>
          </a:p>
          <a:p>
            <a:pPr lvl="0" algn="ctr"/>
            <a:r>
              <a:rPr lang="en-US" sz="4000" dirty="0" smtClean="0">
                <a:solidFill>
                  <a:schemeClr val="bg2">
                    <a:lumMod val="75000"/>
                  </a:schemeClr>
                </a:solidFill>
                <a:effectLst>
                  <a:outerShdw blurRad="50800" dist="38100" dir="2700000">
                    <a:srgbClr val="000000">
                      <a:alpha val="43000"/>
                    </a:srgbClr>
                  </a:outerShdw>
                </a:effectLst>
              </a:rPr>
              <a:t>“OCASA is not a union.”</a:t>
            </a:r>
            <a:endParaRPr lang="en-US" sz="4000" dirty="0" smtClean="0">
              <a:solidFill>
                <a:srgbClr val="630311"/>
              </a:solidFill>
              <a:effectLst>
                <a:outerShdw blurRad="50800" dist="38100" dir="2700000">
                  <a:srgbClr val="000000">
                    <a:alpha val="43000"/>
                  </a:srgbClr>
                </a:outerShdw>
              </a:effectLst>
            </a:endParaRPr>
          </a:p>
          <a:p>
            <a:endParaRPr lang="en-US" dirty="0"/>
          </a:p>
        </p:txBody>
      </p: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86108" y="1765017"/>
            <a:ext cx="7772400" cy="3774610"/>
          </a:xfrm>
        </p:spPr>
        <p:style>
          <a:lnRef idx="2">
            <a:schemeClr val="accent1"/>
          </a:lnRef>
          <a:fillRef idx="1">
            <a:schemeClr val="lt1"/>
          </a:fillRef>
          <a:effectRef idx="0">
            <a:schemeClr val="accent1"/>
          </a:effectRef>
          <a:fontRef idx="minor">
            <a:schemeClr val="dk1"/>
          </a:fontRef>
        </p:style>
        <p:txBody>
          <a:bodyPr anchor="t">
            <a:normAutofit/>
          </a:bodyPr>
          <a:lstStyle/>
          <a:p>
            <a:pPr lvl="0" algn="l"/>
            <a:r>
              <a:rPr lang="en-US" sz="4400" dirty="0" smtClean="0">
                <a:solidFill>
                  <a:srgbClr val="630311"/>
                </a:solidFill>
                <a:effectLst>
                  <a:outerShdw blurRad="50800" dist="38100" dir="2700000">
                    <a:srgbClr val="000000">
                      <a:alpha val="43000"/>
                    </a:srgbClr>
                  </a:outerShdw>
                </a:effectLst>
              </a:rPr>
              <a:t>The “NEW” Conversation</a:t>
            </a:r>
          </a:p>
          <a:p>
            <a:pPr lvl="0" algn="l"/>
            <a:endParaRPr lang="en-US" dirty="0" smtClean="0">
              <a:solidFill>
                <a:srgbClr val="630311"/>
              </a:solidFill>
              <a:effectLst>
                <a:outerShdw blurRad="50800" dist="38100" dir="2700000">
                  <a:srgbClr val="000000">
                    <a:alpha val="43000"/>
                  </a:srgbClr>
                </a:outerShdw>
              </a:effectLst>
            </a:endParaRPr>
          </a:p>
          <a:p>
            <a:pPr lvl="0" algn="l"/>
            <a:endParaRPr lang="en-US" dirty="0" smtClean="0">
              <a:solidFill>
                <a:srgbClr val="630311"/>
              </a:solidFill>
              <a:effectLst>
                <a:outerShdw blurRad="50800" dist="38100" dir="2700000">
                  <a:srgbClr val="000000">
                    <a:alpha val="43000"/>
                  </a:srgbClr>
                </a:outerShdw>
              </a:effectLst>
            </a:endParaRPr>
          </a:p>
        </p:txBody>
      </p:sp>
      <p:cxnSp>
        <p:nvCxnSpPr>
          <p:cNvPr id="8" name="Straight Connector 7"/>
          <p:cNvCxnSpPr/>
          <p:nvPr/>
        </p:nvCxnSpPr>
        <p:spPr>
          <a:xfrm>
            <a:off x="685800" y="1430466"/>
            <a:ext cx="7772400" cy="1588"/>
          </a:xfrm>
          <a:prstGeom prst="line">
            <a:avLst/>
          </a:prstGeom>
          <a:ln>
            <a:solidFill>
              <a:srgbClr val="8EB4E3"/>
            </a:solidFill>
          </a:ln>
        </p:spPr>
        <p:style>
          <a:lnRef idx="2">
            <a:schemeClr val="accent1"/>
          </a:lnRef>
          <a:fillRef idx="0">
            <a:schemeClr val="accent1"/>
          </a:fillRef>
          <a:effectRef idx="1">
            <a:schemeClr val="accent1"/>
          </a:effectRef>
          <a:fontRef idx="minor">
            <a:schemeClr val="tx1"/>
          </a:fontRef>
        </p:style>
      </p:cxnSp>
      <p:pic>
        <p:nvPicPr>
          <p:cNvPr id="16" name="Picture 15" descr="Ocasa_logo_sm.gif"/>
          <p:cNvPicPr>
            <a:picLocks noChangeAspect="1"/>
          </p:cNvPicPr>
          <p:nvPr/>
        </p:nvPicPr>
        <p:blipFill>
          <a:blip r:embed="rId3"/>
          <a:stretch>
            <a:fillRect/>
          </a:stretch>
        </p:blipFill>
        <p:spPr>
          <a:xfrm>
            <a:off x="685799" y="559701"/>
            <a:ext cx="1960733" cy="653577"/>
          </a:xfrm>
          <a:prstGeom prst="rect">
            <a:avLst/>
          </a:prstGeom>
        </p:spPr>
      </p:pic>
      <p:pic>
        <p:nvPicPr>
          <p:cNvPr id="17" name="Picture 16" descr="table top edited small.png"/>
          <p:cNvPicPr>
            <a:picLocks noChangeAspect="1"/>
          </p:cNvPicPr>
          <p:nvPr/>
        </p:nvPicPr>
        <p:blipFill>
          <a:blip r:embed="rId4"/>
          <a:stretch>
            <a:fillRect/>
          </a:stretch>
        </p:blipFill>
        <p:spPr>
          <a:xfrm>
            <a:off x="5938838" y="5770563"/>
            <a:ext cx="2663825" cy="908050"/>
          </a:xfrm>
          <a:prstGeom prst="rect">
            <a:avLst/>
          </a:prstGeom>
          <a:effectLst/>
        </p:spPr>
      </p:pic>
      <p:sp>
        <p:nvSpPr>
          <p:cNvPr id="9" name="TextBox 8"/>
          <p:cNvSpPr txBox="1"/>
          <p:nvPr/>
        </p:nvSpPr>
        <p:spPr>
          <a:xfrm>
            <a:off x="586108" y="6226949"/>
            <a:ext cx="5449178" cy="461665"/>
          </a:xfrm>
          <a:prstGeom prst="rect">
            <a:avLst/>
          </a:prstGeom>
          <a:noFill/>
        </p:spPr>
        <p:txBody>
          <a:bodyPr wrap="square" rtlCol="0" anchor="ctr">
            <a:spAutoFit/>
          </a:bodyPr>
          <a:lstStyle/>
          <a:p>
            <a:pPr algn="r"/>
            <a:r>
              <a:rPr lang="en-US" sz="2400" b="1" dirty="0" smtClean="0"/>
              <a:t>Y</a:t>
            </a:r>
            <a:r>
              <a:rPr lang="en-US" sz="2400" b="1" i="1" dirty="0" smtClean="0"/>
              <a:t>our partner in administrative excellence</a:t>
            </a:r>
            <a:r>
              <a:rPr lang="en-US" sz="2400" dirty="0" smtClean="0"/>
              <a:t>.</a:t>
            </a:r>
            <a:endParaRPr lang="en-US" sz="2400" dirty="0"/>
          </a:p>
        </p:txBody>
      </p:sp>
      <p:sp>
        <p:nvSpPr>
          <p:cNvPr id="11" name="Oval 10"/>
          <p:cNvSpPr/>
          <p:nvPr/>
        </p:nvSpPr>
        <p:spPr>
          <a:xfrm>
            <a:off x="2646532" y="2490819"/>
            <a:ext cx="3388754" cy="2848480"/>
          </a:xfrm>
          <a:prstGeom prst="ellipse">
            <a:avLst/>
          </a:prstGeom>
          <a:gradFill flip="none" rotWithShape="1">
            <a:gsLst>
              <a:gs pos="0">
                <a:schemeClr val="accent1">
                  <a:tint val="100000"/>
                  <a:shade val="100000"/>
                  <a:satMod val="130000"/>
                </a:schemeClr>
              </a:gs>
              <a:gs pos="100000">
                <a:schemeClr val="accent1">
                  <a:tint val="50000"/>
                  <a:shade val="100000"/>
                  <a:satMod val="350000"/>
                </a:schemeClr>
              </a:gs>
            </a:gsLst>
            <a:lin ang="16200000" scaled="0"/>
            <a:tileRect/>
          </a:gradFill>
          <a:ln>
            <a:solidFill>
              <a:schemeClr val="accent1">
                <a:shade val="95000"/>
                <a:satMod val="105000"/>
              </a:schemeClr>
            </a:solidFill>
          </a:ln>
          <a:effectLst>
            <a:outerShdw blurRad="40000" dist="23000" dir="5400000"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3200" dirty="0" smtClean="0">
                <a:solidFill>
                  <a:schemeClr val="bg2">
                    <a:lumMod val="50000"/>
                  </a:schemeClr>
                </a:solidFill>
                <a:effectLst>
                  <a:outerShdw blurRad="50800" dist="38100" dir="2700000">
                    <a:srgbClr val="000000">
                      <a:alpha val="43000"/>
                    </a:srgbClr>
                  </a:outerShdw>
                </a:effectLst>
              </a:rPr>
              <a:t>“OCASA is a Professional Association.”</a:t>
            </a:r>
          </a:p>
          <a:p>
            <a:pPr algn="ctr"/>
            <a:endParaRPr lang="en-US"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86108" y="1746864"/>
            <a:ext cx="8016555" cy="3774610"/>
          </a:xfrm>
        </p:spPr>
        <p:style>
          <a:lnRef idx="2">
            <a:schemeClr val="accent1"/>
          </a:lnRef>
          <a:fillRef idx="1">
            <a:schemeClr val="lt1"/>
          </a:fillRef>
          <a:effectRef idx="0">
            <a:schemeClr val="accent1"/>
          </a:effectRef>
          <a:fontRef idx="minor">
            <a:schemeClr val="dk1"/>
          </a:fontRef>
        </p:style>
        <p:txBody>
          <a:bodyPr anchor="t">
            <a:normAutofit/>
          </a:bodyPr>
          <a:lstStyle/>
          <a:p>
            <a:pPr lvl="0" algn="l"/>
            <a:r>
              <a:rPr lang="en-US" dirty="0" smtClean="0">
                <a:solidFill>
                  <a:srgbClr val="630311"/>
                </a:solidFill>
                <a:effectLst>
                  <a:outerShdw blurRad="50800" dist="38100" dir="2700000">
                    <a:srgbClr val="000000">
                      <a:alpha val="43000"/>
                    </a:srgbClr>
                  </a:outerShdw>
                </a:effectLst>
              </a:rPr>
              <a:t>The “NEW”</a:t>
            </a:r>
            <a:r>
              <a:rPr lang="en-US" dirty="0" smtClean="0">
                <a:solidFill>
                  <a:srgbClr val="630311"/>
                </a:solidFill>
                <a:effectLst>
                  <a:outerShdw blurRad="50800" dist="38100" dir="2700000">
                    <a:srgbClr val="000000">
                      <a:alpha val="43000"/>
                    </a:srgbClr>
                  </a:outerShdw>
                </a:effectLst>
              </a:rPr>
              <a:t> Opportunity</a:t>
            </a:r>
          </a:p>
          <a:p>
            <a:pPr lvl="0" algn="l"/>
            <a:endParaRPr lang="en-US" dirty="0" smtClean="0">
              <a:solidFill>
                <a:srgbClr val="630311"/>
              </a:solidFill>
              <a:effectLst>
                <a:outerShdw blurRad="50800" dist="38100" dir="2700000">
                  <a:srgbClr val="000000">
                    <a:alpha val="43000"/>
                  </a:srgbClr>
                </a:outerShdw>
              </a:effectLst>
            </a:endParaRPr>
          </a:p>
          <a:p>
            <a:pPr lvl="0" algn="l"/>
            <a:endParaRPr lang="en-US" dirty="0" smtClean="0">
              <a:solidFill>
                <a:srgbClr val="630311"/>
              </a:solidFill>
              <a:effectLst>
                <a:outerShdw blurRad="50800" dist="38100" dir="2700000">
                  <a:srgbClr val="000000">
                    <a:alpha val="43000"/>
                  </a:srgbClr>
                </a:outerShdw>
              </a:effectLst>
            </a:endParaRPr>
          </a:p>
        </p:txBody>
      </p:sp>
      <p:cxnSp>
        <p:nvCxnSpPr>
          <p:cNvPr id="8" name="Straight Connector 7"/>
          <p:cNvCxnSpPr/>
          <p:nvPr/>
        </p:nvCxnSpPr>
        <p:spPr>
          <a:xfrm>
            <a:off x="685800" y="1430466"/>
            <a:ext cx="7772400" cy="1588"/>
          </a:xfrm>
          <a:prstGeom prst="line">
            <a:avLst/>
          </a:prstGeom>
          <a:ln>
            <a:solidFill>
              <a:srgbClr val="8EB4E3"/>
            </a:solidFill>
          </a:ln>
        </p:spPr>
        <p:style>
          <a:lnRef idx="2">
            <a:schemeClr val="accent1"/>
          </a:lnRef>
          <a:fillRef idx="0">
            <a:schemeClr val="accent1"/>
          </a:fillRef>
          <a:effectRef idx="1">
            <a:schemeClr val="accent1"/>
          </a:effectRef>
          <a:fontRef idx="minor">
            <a:schemeClr val="tx1"/>
          </a:fontRef>
        </p:style>
      </p:cxnSp>
      <p:pic>
        <p:nvPicPr>
          <p:cNvPr id="16" name="Picture 15" descr="Ocasa_logo_sm.gif"/>
          <p:cNvPicPr>
            <a:picLocks noChangeAspect="1"/>
          </p:cNvPicPr>
          <p:nvPr/>
        </p:nvPicPr>
        <p:blipFill>
          <a:blip r:embed="rId3"/>
          <a:stretch>
            <a:fillRect/>
          </a:stretch>
        </p:blipFill>
        <p:spPr>
          <a:xfrm>
            <a:off x="685799" y="559701"/>
            <a:ext cx="1960733" cy="653577"/>
          </a:xfrm>
          <a:prstGeom prst="rect">
            <a:avLst/>
          </a:prstGeom>
        </p:spPr>
      </p:pic>
      <p:pic>
        <p:nvPicPr>
          <p:cNvPr id="17" name="Picture 16" descr="table top edited small.png"/>
          <p:cNvPicPr>
            <a:picLocks noChangeAspect="1"/>
          </p:cNvPicPr>
          <p:nvPr/>
        </p:nvPicPr>
        <p:blipFill>
          <a:blip r:embed="rId4"/>
          <a:stretch>
            <a:fillRect/>
          </a:stretch>
        </p:blipFill>
        <p:spPr>
          <a:xfrm>
            <a:off x="5938838" y="5770563"/>
            <a:ext cx="2663825" cy="908050"/>
          </a:xfrm>
          <a:prstGeom prst="rect">
            <a:avLst/>
          </a:prstGeom>
          <a:effectLst/>
        </p:spPr>
      </p:pic>
      <p:sp>
        <p:nvSpPr>
          <p:cNvPr id="9" name="TextBox 8"/>
          <p:cNvSpPr txBox="1"/>
          <p:nvPr/>
        </p:nvSpPr>
        <p:spPr>
          <a:xfrm>
            <a:off x="586108" y="6226949"/>
            <a:ext cx="5449178" cy="461665"/>
          </a:xfrm>
          <a:prstGeom prst="rect">
            <a:avLst/>
          </a:prstGeom>
          <a:noFill/>
        </p:spPr>
        <p:txBody>
          <a:bodyPr wrap="square" rtlCol="0" anchor="ctr">
            <a:spAutoFit/>
          </a:bodyPr>
          <a:lstStyle/>
          <a:p>
            <a:pPr algn="r"/>
            <a:r>
              <a:rPr lang="en-US" sz="2400" b="1" dirty="0" smtClean="0"/>
              <a:t>Y</a:t>
            </a:r>
            <a:r>
              <a:rPr lang="en-US" sz="2400" b="1" i="1" dirty="0" smtClean="0"/>
              <a:t>our partner in administrative excellence</a:t>
            </a:r>
            <a:r>
              <a:rPr lang="en-US" sz="2400" dirty="0" smtClean="0"/>
              <a:t>.</a:t>
            </a:r>
            <a:endParaRPr lang="en-US" sz="2400" dirty="0"/>
          </a:p>
        </p:txBody>
      </p:sp>
      <p:sp>
        <p:nvSpPr>
          <p:cNvPr id="11" name="Oval 10"/>
          <p:cNvSpPr/>
          <p:nvPr/>
        </p:nvSpPr>
        <p:spPr>
          <a:xfrm>
            <a:off x="766350" y="2536610"/>
            <a:ext cx="3388754" cy="284848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3200" dirty="0" smtClean="0">
                <a:solidFill>
                  <a:schemeClr val="bg2">
                    <a:lumMod val="50000"/>
                  </a:schemeClr>
                </a:solidFill>
                <a:effectLst>
                  <a:outerShdw blurRad="50800" dist="38100" dir="2700000">
                    <a:srgbClr val="000000">
                      <a:alpha val="43000"/>
                    </a:srgbClr>
                  </a:outerShdw>
                </a:effectLst>
              </a:rPr>
              <a:t>“OCASA is a professional association”</a:t>
            </a:r>
          </a:p>
          <a:p>
            <a:pPr algn="ctr"/>
            <a:endParaRPr lang="en-US" dirty="0"/>
          </a:p>
        </p:txBody>
      </p:sp>
      <p:sp>
        <p:nvSpPr>
          <p:cNvPr id="13" name="TextBox 12"/>
          <p:cNvSpPr txBox="1"/>
          <p:nvPr/>
        </p:nvSpPr>
        <p:spPr>
          <a:xfrm>
            <a:off x="4709733" y="2536610"/>
            <a:ext cx="3927727" cy="2677656"/>
          </a:xfrm>
          <a:prstGeom prst="rect">
            <a:avLst/>
          </a:prstGeom>
          <a:noFill/>
        </p:spPr>
        <p:txBody>
          <a:bodyPr wrap="square" rtlCol="0" anchor="t">
            <a:spAutoFit/>
          </a:bodyPr>
          <a:lstStyle/>
          <a:p>
            <a:pPr>
              <a:buFont typeface="Arial"/>
              <a:buChar char="•"/>
            </a:pPr>
            <a:r>
              <a:rPr lang="en-US" sz="2800" dirty="0" smtClean="0">
                <a:solidFill>
                  <a:srgbClr val="17375E"/>
                </a:solidFill>
              </a:rPr>
              <a:t> </a:t>
            </a:r>
            <a:r>
              <a:rPr lang="en-US" sz="2800" b="1" dirty="0" smtClean="0">
                <a:solidFill>
                  <a:srgbClr val="17375E"/>
                </a:solidFill>
              </a:rPr>
              <a:t>Capacity Building</a:t>
            </a:r>
          </a:p>
          <a:p>
            <a:pPr>
              <a:buFont typeface="Arial"/>
              <a:buChar char="•"/>
            </a:pPr>
            <a:r>
              <a:rPr lang="en-US" sz="2800" b="1" dirty="0" smtClean="0">
                <a:solidFill>
                  <a:srgbClr val="17375E"/>
                </a:solidFill>
              </a:rPr>
              <a:t> Achievements</a:t>
            </a:r>
          </a:p>
          <a:p>
            <a:pPr lvl="0">
              <a:buFont typeface="Arial"/>
              <a:buChar char="•"/>
            </a:pPr>
            <a:r>
              <a:rPr lang="en-US" sz="2800" b="1" dirty="0" smtClean="0">
                <a:solidFill>
                  <a:srgbClr val="17375E"/>
                </a:solidFill>
              </a:rPr>
              <a:t> Innovation</a:t>
            </a:r>
          </a:p>
          <a:p>
            <a:pPr lvl="0">
              <a:buFont typeface="Arial"/>
              <a:buChar char="•"/>
            </a:pPr>
            <a:r>
              <a:rPr lang="en-US" sz="2800" b="1" dirty="0" smtClean="0">
                <a:solidFill>
                  <a:srgbClr val="17375E"/>
                </a:solidFill>
              </a:rPr>
              <a:t> Flexibility</a:t>
            </a:r>
          </a:p>
          <a:p>
            <a:pPr lvl="0">
              <a:buFont typeface="Arial"/>
              <a:buChar char="•"/>
            </a:pPr>
            <a:r>
              <a:rPr lang="en-US" sz="2800" b="1" dirty="0" smtClean="0">
                <a:solidFill>
                  <a:srgbClr val="17375E"/>
                </a:solidFill>
              </a:rPr>
              <a:t> Responsiveness</a:t>
            </a:r>
          </a:p>
          <a:p>
            <a:pPr lvl="0">
              <a:buFont typeface="Arial"/>
              <a:buChar char="•"/>
            </a:pPr>
            <a:r>
              <a:rPr lang="en-US" sz="2800" b="1" dirty="0" smtClean="0">
                <a:solidFill>
                  <a:srgbClr val="17375E"/>
                </a:solidFill>
              </a:rPr>
              <a:t> Professional Excellence</a:t>
            </a:r>
          </a:p>
        </p:txBody>
      </p:sp>
      <p:cxnSp>
        <p:nvCxnSpPr>
          <p:cNvPr id="24" name="Straight Arrow Connector 23"/>
          <p:cNvCxnSpPr/>
          <p:nvPr/>
        </p:nvCxnSpPr>
        <p:spPr>
          <a:xfrm>
            <a:off x="4155104" y="4094058"/>
            <a:ext cx="554629" cy="1588"/>
          </a:xfrm>
          <a:prstGeom prst="straightConnector1">
            <a:avLst/>
          </a:prstGeom>
          <a:ln w="57150" cap="flat" cmpd="sng" algn="ctr">
            <a:solidFill>
              <a:srgbClr val="262626"/>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86108" y="1746864"/>
            <a:ext cx="8016555" cy="3774610"/>
          </a:xfrm>
        </p:spPr>
        <p:style>
          <a:lnRef idx="2">
            <a:schemeClr val="accent1"/>
          </a:lnRef>
          <a:fillRef idx="1">
            <a:schemeClr val="lt1"/>
          </a:fillRef>
          <a:effectRef idx="0">
            <a:schemeClr val="accent1"/>
          </a:effectRef>
          <a:fontRef idx="minor">
            <a:schemeClr val="dk1"/>
          </a:fontRef>
        </p:style>
        <p:txBody>
          <a:bodyPr anchor="t">
            <a:normAutofit/>
          </a:bodyPr>
          <a:lstStyle/>
          <a:p>
            <a:pPr lvl="0" algn="l"/>
            <a:r>
              <a:rPr lang="en-US" sz="4000" dirty="0" smtClean="0">
                <a:solidFill>
                  <a:srgbClr val="630311"/>
                </a:solidFill>
                <a:effectLst>
                  <a:outerShdw blurRad="50800" dist="38100" dir="2700000">
                    <a:srgbClr val="000000">
                      <a:alpha val="43000"/>
                    </a:srgbClr>
                  </a:outerShdw>
                </a:effectLst>
              </a:rPr>
              <a:t>The Vision</a:t>
            </a:r>
          </a:p>
          <a:p>
            <a:pPr lvl="8" algn="l">
              <a:buFont typeface="Arial"/>
              <a:buChar char="•"/>
            </a:pPr>
            <a:r>
              <a:rPr lang="en-US" sz="2800" b="1" dirty="0" smtClean="0">
                <a:solidFill>
                  <a:srgbClr val="10253F"/>
                </a:solidFill>
              </a:rPr>
              <a:t> Leadership capacity</a:t>
            </a:r>
          </a:p>
          <a:p>
            <a:pPr lvl="8" algn="l">
              <a:buFont typeface="Arial"/>
              <a:buChar char="•"/>
            </a:pPr>
            <a:r>
              <a:rPr lang="en-US" sz="2800" b="1" dirty="0" smtClean="0">
                <a:solidFill>
                  <a:srgbClr val="10253F"/>
                </a:solidFill>
              </a:rPr>
              <a:t> Partner in PD</a:t>
            </a:r>
          </a:p>
          <a:p>
            <a:pPr lvl="8" algn="l">
              <a:buFont typeface="Arial"/>
              <a:buChar char="•"/>
            </a:pPr>
            <a:r>
              <a:rPr lang="en-US" sz="2800" b="1" dirty="0" smtClean="0">
                <a:solidFill>
                  <a:srgbClr val="10253F"/>
                </a:solidFill>
              </a:rPr>
              <a:t> Synergies and efficiencies</a:t>
            </a:r>
          </a:p>
          <a:p>
            <a:pPr lvl="8" algn="l">
              <a:buFont typeface="Arial"/>
              <a:buChar char="•"/>
            </a:pPr>
            <a:r>
              <a:rPr lang="en-US" sz="2800" b="1" dirty="0" smtClean="0">
                <a:solidFill>
                  <a:srgbClr val="10253F"/>
                </a:solidFill>
              </a:rPr>
              <a:t> Network/best practices</a:t>
            </a:r>
          </a:p>
          <a:p>
            <a:pPr lvl="8" algn="l">
              <a:buFont typeface="Arial"/>
              <a:buChar char="•"/>
            </a:pPr>
            <a:r>
              <a:rPr lang="en-US" sz="2800" b="1" dirty="0" smtClean="0">
                <a:solidFill>
                  <a:srgbClr val="10253F"/>
                </a:solidFill>
              </a:rPr>
              <a:t> Professional Excellence</a:t>
            </a:r>
          </a:p>
          <a:p>
            <a:pPr lvl="8" algn="l">
              <a:buFont typeface="Arial"/>
              <a:buChar char="•"/>
            </a:pPr>
            <a:r>
              <a:rPr lang="en-US" sz="2800" b="1" dirty="0" smtClean="0">
                <a:solidFill>
                  <a:srgbClr val="10253F"/>
                </a:solidFill>
              </a:rPr>
              <a:t> 100% membership</a:t>
            </a:r>
          </a:p>
          <a:p>
            <a:pPr lvl="0" algn="l"/>
            <a:endParaRPr lang="en-US" sz="4000" dirty="0" smtClean="0">
              <a:solidFill>
                <a:srgbClr val="630311"/>
              </a:solidFill>
              <a:effectLst>
                <a:outerShdw blurRad="50800" dist="38100" dir="2700000">
                  <a:srgbClr val="000000">
                    <a:alpha val="43000"/>
                  </a:srgbClr>
                </a:outerShdw>
              </a:effectLst>
            </a:endParaRPr>
          </a:p>
          <a:p>
            <a:pPr lvl="0" algn="l"/>
            <a:endParaRPr lang="en-US" sz="4000" dirty="0" smtClean="0">
              <a:solidFill>
                <a:srgbClr val="630311"/>
              </a:solidFill>
              <a:effectLst>
                <a:outerShdw blurRad="50800" dist="38100" dir="2700000">
                  <a:srgbClr val="000000">
                    <a:alpha val="43000"/>
                  </a:srgbClr>
                </a:outerShdw>
              </a:effectLst>
            </a:endParaRPr>
          </a:p>
          <a:p>
            <a:pPr lvl="0" algn="l"/>
            <a:endParaRPr lang="en-US" dirty="0" smtClean="0">
              <a:solidFill>
                <a:srgbClr val="630311"/>
              </a:solidFill>
              <a:effectLst>
                <a:outerShdw blurRad="50800" dist="38100" dir="2700000">
                  <a:srgbClr val="000000">
                    <a:alpha val="43000"/>
                  </a:srgbClr>
                </a:outerShdw>
              </a:effectLst>
            </a:endParaRPr>
          </a:p>
          <a:p>
            <a:pPr lvl="0" algn="l"/>
            <a:endParaRPr lang="en-US" dirty="0" smtClean="0">
              <a:solidFill>
                <a:srgbClr val="630311"/>
              </a:solidFill>
              <a:effectLst>
                <a:outerShdw blurRad="50800" dist="38100" dir="2700000">
                  <a:srgbClr val="000000">
                    <a:alpha val="43000"/>
                  </a:srgbClr>
                </a:outerShdw>
              </a:effectLst>
            </a:endParaRPr>
          </a:p>
        </p:txBody>
      </p:sp>
      <p:cxnSp>
        <p:nvCxnSpPr>
          <p:cNvPr id="8" name="Straight Connector 7"/>
          <p:cNvCxnSpPr/>
          <p:nvPr/>
        </p:nvCxnSpPr>
        <p:spPr>
          <a:xfrm>
            <a:off x="685800" y="1430466"/>
            <a:ext cx="7772400" cy="1588"/>
          </a:xfrm>
          <a:prstGeom prst="line">
            <a:avLst/>
          </a:prstGeom>
          <a:ln>
            <a:solidFill>
              <a:srgbClr val="8EB4E3"/>
            </a:solidFill>
          </a:ln>
        </p:spPr>
        <p:style>
          <a:lnRef idx="2">
            <a:schemeClr val="accent1"/>
          </a:lnRef>
          <a:fillRef idx="0">
            <a:schemeClr val="accent1"/>
          </a:fillRef>
          <a:effectRef idx="1">
            <a:schemeClr val="accent1"/>
          </a:effectRef>
          <a:fontRef idx="minor">
            <a:schemeClr val="tx1"/>
          </a:fontRef>
        </p:style>
      </p:cxnSp>
      <p:pic>
        <p:nvPicPr>
          <p:cNvPr id="16" name="Picture 15" descr="Ocasa_logo_sm.gif"/>
          <p:cNvPicPr>
            <a:picLocks noChangeAspect="1"/>
          </p:cNvPicPr>
          <p:nvPr/>
        </p:nvPicPr>
        <p:blipFill>
          <a:blip r:embed="rId3"/>
          <a:stretch>
            <a:fillRect/>
          </a:stretch>
        </p:blipFill>
        <p:spPr>
          <a:xfrm>
            <a:off x="685799" y="559701"/>
            <a:ext cx="1960733" cy="653577"/>
          </a:xfrm>
          <a:prstGeom prst="rect">
            <a:avLst/>
          </a:prstGeom>
        </p:spPr>
      </p:pic>
      <p:pic>
        <p:nvPicPr>
          <p:cNvPr id="17" name="Picture 16" descr="table top edited small.png"/>
          <p:cNvPicPr>
            <a:picLocks noChangeAspect="1"/>
          </p:cNvPicPr>
          <p:nvPr/>
        </p:nvPicPr>
        <p:blipFill>
          <a:blip r:embed="rId4"/>
          <a:stretch>
            <a:fillRect/>
          </a:stretch>
        </p:blipFill>
        <p:spPr>
          <a:xfrm>
            <a:off x="5938838" y="5770563"/>
            <a:ext cx="2663825" cy="908050"/>
          </a:xfrm>
          <a:prstGeom prst="rect">
            <a:avLst/>
          </a:prstGeom>
          <a:effectLst/>
        </p:spPr>
      </p:pic>
      <p:sp>
        <p:nvSpPr>
          <p:cNvPr id="9" name="TextBox 8"/>
          <p:cNvSpPr txBox="1"/>
          <p:nvPr/>
        </p:nvSpPr>
        <p:spPr>
          <a:xfrm>
            <a:off x="586108" y="6226949"/>
            <a:ext cx="5449178" cy="461665"/>
          </a:xfrm>
          <a:prstGeom prst="rect">
            <a:avLst/>
          </a:prstGeom>
          <a:noFill/>
        </p:spPr>
        <p:txBody>
          <a:bodyPr wrap="square" rtlCol="0" anchor="ctr">
            <a:spAutoFit/>
          </a:bodyPr>
          <a:lstStyle/>
          <a:p>
            <a:pPr algn="r"/>
            <a:r>
              <a:rPr lang="en-US" sz="2400" b="1" dirty="0" smtClean="0"/>
              <a:t>Y</a:t>
            </a:r>
            <a:r>
              <a:rPr lang="en-US" sz="2400" b="1" i="1" dirty="0" smtClean="0"/>
              <a:t>our partner in administrative excellence</a:t>
            </a:r>
            <a:r>
              <a:rPr lang="en-US" sz="2400" dirty="0" smtClean="0"/>
              <a:t>.</a:t>
            </a:r>
            <a:endParaRPr lang="en-US" sz="2400" dirty="0"/>
          </a:p>
        </p:txBody>
      </p:sp>
      <p:sp>
        <p:nvSpPr>
          <p:cNvPr id="11" name="Oval 10"/>
          <p:cNvSpPr/>
          <p:nvPr/>
        </p:nvSpPr>
        <p:spPr>
          <a:xfrm>
            <a:off x="586108" y="2536610"/>
            <a:ext cx="3388754" cy="284848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800" dirty="0" smtClean="0">
                <a:solidFill>
                  <a:schemeClr val="bg2">
                    <a:lumMod val="50000"/>
                  </a:schemeClr>
                </a:solidFill>
                <a:effectLst>
                  <a:outerShdw blurRad="50800" dist="38100" dir="2700000">
                    <a:srgbClr val="000000">
                      <a:alpha val="43000"/>
                    </a:srgbClr>
                  </a:outerShdw>
                </a:effectLst>
              </a:rPr>
              <a:t>“</a:t>
            </a:r>
            <a:r>
              <a:rPr lang="en-US" sz="2800" u="sng" dirty="0" smtClean="0">
                <a:solidFill>
                  <a:schemeClr val="bg2">
                    <a:lumMod val="50000"/>
                  </a:schemeClr>
                </a:solidFill>
                <a:effectLst>
                  <a:outerShdw blurRad="50800" dist="38100" dir="2700000">
                    <a:srgbClr val="000000">
                      <a:alpha val="43000"/>
                    </a:srgbClr>
                  </a:outerShdw>
                </a:effectLst>
              </a:rPr>
              <a:t>Your</a:t>
            </a:r>
            <a:r>
              <a:rPr lang="en-US" sz="2800" dirty="0" smtClean="0">
                <a:solidFill>
                  <a:schemeClr val="bg2">
                    <a:lumMod val="50000"/>
                  </a:schemeClr>
                </a:solidFill>
                <a:effectLst>
                  <a:outerShdw blurRad="50800" dist="38100" dir="2700000">
                    <a:srgbClr val="000000">
                      <a:alpha val="43000"/>
                    </a:srgbClr>
                  </a:outerShdw>
                </a:effectLst>
              </a:rPr>
              <a:t> partner in administrative excellence.”</a:t>
            </a:r>
          </a:p>
          <a:p>
            <a:pPr algn="ctr"/>
            <a:endParaRPr lang="en-US" dirty="0"/>
          </a:p>
        </p:txBody>
      </p:sp>
      <p:cxnSp>
        <p:nvCxnSpPr>
          <p:cNvPr id="24" name="Straight Arrow Connector 23"/>
          <p:cNvCxnSpPr/>
          <p:nvPr/>
        </p:nvCxnSpPr>
        <p:spPr>
          <a:xfrm>
            <a:off x="3697547" y="4090882"/>
            <a:ext cx="554629" cy="1588"/>
          </a:xfrm>
          <a:prstGeom prst="straightConnector1">
            <a:avLst/>
          </a:prstGeom>
          <a:ln w="57150" cap="flat" cmpd="sng" algn="ctr">
            <a:solidFill>
              <a:srgbClr val="262626"/>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6893</TotalTime>
  <Words>1561</Words>
  <Application>Microsoft Macintosh PowerPoint</Application>
  <PresentationFormat>On-screen Show (4:3)</PresentationFormat>
  <Paragraphs>110</Paragraphs>
  <Slides>12</Slides>
  <Notes>12</Notes>
  <HiddenSlides>0</HiddenSlides>
  <MMClips>0</MMClips>
  <ScaleCrop>false</ScaleCrop>
  <HeadingPairs>
    <vt:vector size="4" baseType="variant">
      <vt:variant>
        <vt:lpstr>Design Template</vt:lpstr>
      </vt:variant>
      <vt:variant>
        <vt:i4>1</vt:i4>
      </vt:variant>
      <vt:variant>
        <vt:lpstr>Slide Titles</vt:lpstr>
      </vt:variant>
      <vt:variant>
        <vt:i4>12</vt:i4>
      </vt:variant>
    </vt:vector>
  </HeadingPairs>
  <TitlesOfParts>
    <vt:vector size="1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Company>OCASA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Certificate in College Leadership &amp; Administration</dc:title>
  <dc:creator>Diane Posterski</dc:creator>
  <cp:lastModifiedBy>Diane Posterski</cp:lastModifiedBy>
  <cp:revision>23</cp:revision>
  <dcterms:created xsi:type="dcterms:W3CDTF">2011-05-17T00:16:32Z</dcterms:created>
  <dcterms:modified xsi:type="dcterms:W3CDTF">2011-05-17T18:18:25Z</dcterms:modified>
</cp:coreProperties>
</file>