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6" r:id="rId3"/>
    <p:sldId id="267" r:id="rId4"/>
    <p:sldId id="268" r:id="rId5"/>
    <p:sldId id="257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1" r:id="rId21"/>
    <p:sldId id="259" r:id="rId22"/>
    <p:sldId id="263" r:id="rId23"/>
    <p:sldId id="258" r:id="rId24"/>
    <p:sldId id="264" r:id="rId25"/>
    <p:sldId id="265" r:id="rId26"/>
    <p:sldId id="270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107" d="100"/>
          <a:sy n="10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1E5AB-E7C4-4551-85BD-E784E5CEB05D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39785-4B0C-4013-A1DB-485853514D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08215-12CD-4E46-A01B-251ACCF4E104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82B28-EDE7-498B-B4D2-16BFFCCFB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http://www.ohrc.on.ca/en/resources/discussion_consultation/Education/pdf</a:t>
            </a:r>
          </a:p>
          <a:p>
            <a:endParaRPr lang="en-CA" dirty="0" smtClean="0"/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the 2006-2007 fiscal period: </a:t>
            </a:r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2,337 new complaints were received and added to the Commission’s caseload; </a:t>
            </a:r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1,978 cases were settled, investigated or otherwise completed by the Commission, on average at 14.6 months; </a:t>
            </a:r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140 cases were referred to the Human Rights Tribunal of Ontario for a hearing; </a:t>
            </a:r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year-end, the Commission’s active caseload was 3,099 complaints with 5.5% of these being over three years old. </a:t>
            </a:r>
          </a:p>
          <a:p>
            <a:pPr fontAlgn="t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Commission also litigated a number of cases that resulted in 47 decisions and 77 settlements at the Human Rights Tribunal as well as 17 decisions from higher courts including 4 cases at the Supreme Court of Canada.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82B28-EDE7-498B-B4D2-16BFFCCFBE1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435870-F5BF-40DA-8632-810D695E7EC3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8D692FC-5171-454C-A1BF-44CC4AEEF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rgbClr val="000000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your liability?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College Managers and Legal Liability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8674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Susan Alcorn MacKay, Cambrian College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Ella Forbes-Chilibeck, Nelligan O’Brien Payne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Domestic Violence in the Workplace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9900"/>
              </a:buClr>
            </a:pPr>
            <a:r>
              <a:rPr lang="en-US" dirty="0" smtClean="0"/>
              <a:t>If an employer is aware, or ought reasonably to be aware of a “domestic violence” situation that would likely expose a worker to physical injury, the employer must “take every precaution reasonable in the circumstances” for the protection of the worker</a:t>
            </a:r>
          </a:p>
          <a:p>
            <a:pPr>
              <a:buClr>
                <a:srgbClr val="CC9900"/>
              </a:buClr>
            </a:pPr>
            <a:endParaRPr lang="en-US" dirty="0" smtClean="0"/>
          </a:p>
          <a:p>
            <a:pPr>
              <a:buClr>
                <a:srgbClr val="CC9900"/>
              </a:buClr>
            </a:pPr>
            <a:r>
              <a:rPr lang="en-US" dirty="0" smtClean="0"/>
              <a:t>“Domestic violence” not yet defined</a:t>
            </a:r>
          </a:p>
          <a:p>
            <a:pPr>
              <a:buClr>
                <a:srgbClr val="CC9900"/>
              </a:buClr>
            </a:pPr>
            <a:endParaRPr lang="en-US" dirty="0" smtClean="0"/>
          </a:p>
          <a:p>
            <a:pPr>
              <a:buClr>
                <a:srgbClr val="CC9900"/>
              </a:buClr>
            </a:pPr>
            <a:r>
              <a:rPr lang="en-US" dirty="0" smtClean="0"/>
              <a:t>How to balance with privacy considerations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“Workplace Harassment”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9900"/>
              </a:buClr>
            </a:pPr>
            <a:r>
              <a:rPr lang="en-US" dirty="0" smtClean="0"/>
              <a:t>Engaging in a course of vexatious comment or conduct against a worker in a workplace that is known or ought reasonably to be known to be unwelcome</a:t>
            </a:r>
          </a:p>
          <a:p>
            <a:pPr>
              <a:buClr>
                <a:srgbClr val="CC9900"/>
              </a:buClr>
            </a:pPr>
            <a:endParaRPr lang="en-US" sz="1050" dirty="0" smtClean="0"/>
          </a:p>
          <a:p>
            <a:pPr>
              <a:buClr>
                <a:srgbClr val="CC9900"/>
              </a:buClr>
            </a:pPr>
            <a:r>
              <a:rPr lang="en-US" dirty="0" smtClean="0"/>
              <a:t>Not limited to the prohibited grounds of discrimination under the </a:t>
            </a:r>
            <a:r>
              <a:rPr lang="en-US" i="1" dirty="0" smtClean="0"/>
              <a:t>Ontario Human Rights Code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Assessing the Risk of Workplace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Before June 15, 2010 and as required thereafter</a:t>
            </a:r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Assessment must consider circumstances specific to workplace, geographic location, type of building, business, etc.</a:t>
            </a:r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Assessment results must be shared with the Joint Health and Safety Committee, the Health and Safety Representative, or workers, as applicable </a:t>
            </a:r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No requirement to assess risk of workplace harassment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Factors that may increase or decrease the risk of workplace violence: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100" dirty="0" smtClean="0"/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degree of interaction with the public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physical structure and layout of the workplace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lighting and security measures already in place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nature of the work performed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access to or handling of money or other valuables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previous incidents or threats of violence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whether employees are working alone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whether employees work away from the main employer location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nature and frequency of travel</a:t>
            </a:r>
          </a:p>
          <a:p>
            <a:pPr lvl="2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whether employees or the public have access to company premises, particularly during “off hours”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Workplace Violence and Harassment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9900"/>
              </a:buClr>
            </a:pPr>
            <a:r>
              <a:rPr lang="en-US" dirty="0" smtClean="0"/>
              <a:t>Prepare and post written policies for workplace violence (including domestic violence) and workplace harassment</a:t>
            </a:r>
          </a:p>
          <a:p>
            <a:pPr>
              <a:buClr>
                <a:srgbClr val="CC9900"/>
              </a:buClr>
            </a:pPr>
            <a:endParaRPr lang="en-US" dirty="0" smtClean="0"/>
          </a:p>
          <a:p>
            <a:pPr>
              <a:buClr>
                <a:srgbClr val="CC9900"/>
              </a:buClr>
            </a:pPr>
            <a:r>
              <a:rPr lang="en-US" dirty="0" smtClean="0"/>
              <a:t>Review the policies at least annually</a:t>
            </a:r>
          </a:p>
          <a:p>
            <a:pPr>
              <a:buClr>
                <a:srgbClr val="CC9900"/>
              </a:buClr>
            </a:pPr>
            <a:endParaRPr lang="en-US" dirty="0" smtClean="0"/>
          </a:p>
          <a:p>
            <a:pPr>
              <a:buClr>
                <a:srgbClr val="CC9900"/>
              </a:buClr>
            </a:pPr>
            <a:r>
              <a:rPr lang="en-US" dirty="0" smtClean="0"/>
              <a:t>Don’t need written policy if five or fewer workers unless Inspector orders otherwise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Develop </a:t>
            </a:r>
            <a:r>
              <a:rPr lang="en-US" sz="4400" dirty="0" smtClean="0"/>
              <a:t>programs to implement Violence and Harassment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CC9900"/>
              </a:buClr>
            </a:pPr>
            <a:endParaRPr lang="en-US" sz="2200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sz="2200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sz="2200" dirty="0" smtClean="0"/>
              <a:t>Identify </a:t>
            </a:r>
            <a:r>
              <a:rPr lang="en-US" sz="2200" dirty="0" smtClean="0"/>
              <a:t>consequences of engaging in violent or harassing </a:t>
            </a:r>
            <a:r>
              <a:rPr lang="en-US" sz="2200" dirty="0" err="1" smtClean="0"/>
              <a:t>behaviour</a:t>
            </a:r>
            <a:r>
              <a:rPr lang="en-US" sz="2200" dirty="0" smtClean="0"/>
              <a:t> (including discipline up to and including termination of employment)</a:t>
            </a:r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sz="1000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sz="2200" dirty="0" smtClean="0"/>
              <a:t>Provide equipment to facilitate immediate reporting of incidents (e.g., cell phones, walkie-talkies)</a:t>
            </a:r>
          </a:p>
          <a:p>
            <a:pPr>
              <a:lnSpc>
                <a:spcPct val="90000"/>
              </a:lnSpc>
              <a:buClr>
                <a:srgbClr val="CC9900"/>
              </a:buClr>
            </a:pPr>
            <a:endParaRPr lang="en-US" sz="1000" dirty="0" smtClean="0"/>
          </a:p>
          <a:p>
            <a:pPr>
              <a:lnSpc>
                <a:spcPct val="90000"/>
              </a:lnSpc>
              <a:buClr>
                <a:srgbClr val="CC9900"/>
              </a:buClr>
            </a:pPr>
            <a:r>
              <a:rPr lang="en-US" sz="2200" i="1" dirty="0" smtClean="0"/>
              <a:t>Criminal Code </a:t>
            </a:r>
            <a:r>
              <a:rPr lang="en-US" sz="2200" dirty="0" smtClean="0"/>
              <a:t>deals with violent threats, acts and </a:t>
            </a:r>
            <a:r>
              <a:rPr lang="en-US" sz="2200" dirty="0" err="1" smtClean="0"/>
              <a:t>behaviours</a:t>
            </a:r>
            <a:r>
              <a:rPr lang="en-US" sz="2200" dirty="0" smtClean="0"/>
              <a:t> (e.g., stalking).  </a:t>
            </a:r>
          </a:p>
          <a:p>
            <a:pPr lvl="1" algn="just">
              <a:lnSpc>
                <a:spcPct val="90000"/>
              </a:lnSpc>
              <a:buClr>
                <a:srgbClr val="CC9900"/>
              </a:buClr>
            </a:pPr>
            <a:r>
              <a:rPr lang="en-US" sz="2000" dirty="0" smtClean="0"/>
              <a:t>	Police should be contacted in these situations</a:t>
            </a:r>
          </a:p>
          <a:p>
            <a:pPr algn="just">
              <a:lnSpc>
                <a:spcPct val="90000"/>
              </a:lnSpc>
              <a:buClr>
                <a:srgbClr val="CC9900"/>
              </a:buClr>
            </a:pPr>
            <a:endParaRPr lang="en-US" sz="1000" dirty="0" smtClean="0"/>
          </a:p>
          <a:p>
            <a:pPr algn="just">
              <a:lnSpc>
                <a:spcPct val="90000"/>
              </a:lnSpc>
              <a:buClr>
                <a:srgbClr val="CC9900"/>
              </a:buClr>
            </a:pPr>
            <a:r>
              <a:rPr lang="en-US" sz="2200" dirty="0" smtClean="0"/>
              <a:t>Consider “lock down” procedures in event of a threat or breach of security</a:t>
            </a:r>
            <a:r>
              <a:rPr lang="en-US" sz="2000" dirty="0" smtClean="0"/>
              <a:t> (applicable to larger workplaces, schools,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College </a:t>
            </a:r>
            <a:r>
              <a:rPr lang="en-US" sz="4400" dirty="0" smtClean="0"/>
              <a:t>and </a:t>
            </a:r>
            <a:r>
              <a:rPr lang="en-US" sz="4400" dirty="0" smtClean="0"/>
              <a:t>Manager </a:t>
            </a:r>
            <a:r>
              <a:rPr lang="en-US" sz="4400" dirty="0" smtClean="0"/>
              <a:t>Obligations under the </a:t>
            </a:r>
            <a:r>
              <a:rPr lang="en-US" sz="4400" i="1" dirty="0" smtClean="0"/>
              <a:t>OHSA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Advise workers of any potential or actual danger of which the employer/supervisor is aware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Provide workers with written instructions and training in measures and procedures to address risks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Take every precaution reasonable for the protection of workers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Workplace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Requirement to train and inform workers regarding</a:t>
            </a:r>
          </a:p>
          <a:p>
            <a:pPr>
              <a:buFont typeface="Wingdings" pitchFamily="2" charset="2"/>
              <a:buNone/>
            </a:pPr>
            <a:endParaRPr lang="en-US" sz="2200" dirty="0" smtClean="0"/>
          </a:p>
          <a:p>
            <a:pPr lvl="2">
              <a:buFontTx/>
              <a:buChar char="•"/>
            </a:pPr>
            <a:r>
              <a:rPr lang="en-US" sz="2000" dirty="0" smtClean="0"/>
              <a:t>contents of policies and procedures</a:t>
            </a:r>
          </a:p>
          <a:p>
            <a:pPr lvl="2">
              <a:buFontTx/>
              <a:buChar char="•"/>
            </a:pPr>
            <a:endParaRPr lang="en-US" sz="2000" dirty="0" smtClean="0"/>
          </a:p>
          <a:p>
            <a:pPr lvl="2">
              <a:buFontTx/>
              <a:buChar char="•"/>
            </a:pPr>
            <a:r>
              <a:rPr lang="en-US" sz="2000" dirty="0" smtClean="0"/>
              <a:t>measures and procedures for reporting incidents of workplace violence and harassment </a:t>
            </a:r>
          </a:p>
          <a:p>
            <a:pPr lvl="2">
              <a:buFontTx/>
              <a:buChar char="•"/>
            </a:pPr>
            <a:endParaRPr lang="en-US" sz="2000" dirty="0" smtClean="0"/>
          </a:p>
          <a:p>
            <a:pPr lvl="2">
              <a:buFontTx/>
              <a:buChar char="•"/>
            </a:pPr>
            <a:r>
              <a:rPr lang="en-US" sz="2000" dirty="0" smtClean="0"/>
              <a:t>how employer will investigate and deal with incidents and complaints of workplace violence or harassment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By inspectors under the </a:t>
            </a:r>
            <a:r>
              <a:rPr lang="en-US" i="1" dirty="0" smtClean="0"/>
              <a:t>OHSA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Inspectors are authorized to enter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workplace at any time without warrant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 without notice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Inspectors are authorized to issue written orders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Prohibition against reprisals against individual reporting or complaining about workplace violence or harassment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To be completed by</a:t>
            </a:r>
            <a:br>
              <a:rPr lang="en-US" sz="4400" dirty="0" smtClean="0"/>
            </a:br>
            <a:r>
              <a:rPr lang="en-US" sz="4400" dirty="0" smtClean="0"/>
              <a:t>June 15,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Conduct workplace risk assessment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Prepare, review or revise workplace violence and harassment policies and develop programs to address Bill 168 requirements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Engage in discussions/meetings with Joint Health and Safety Committee, Health and Safety Representatives or workers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Provide training to all supervisors and </a:t>
            </a:r>
            <a:r>
              <a:rPr lang="en-US" dirty="0" smtClean="0"/>
              <a:t>workers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Don’t Panic…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Exposure?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Complaints (OHR, other: from staff, students, public)</a:t>
            </a:r>
          </a:p>
          <a:p>
            <a:r>
              <a:rPr lang="en-US" dirty="0" smtClean="0"/>
              <a:t>Grievances from your staff</a:t>
            </a:r>
          </a:p>
          <a:p>
            <a:r>
              <a:rPr lang="en-US" dirty="0" smtClean="0"/>
              <a:t>Civil liability</a:t>
            </a:r>
          </a:p>
          <a:p>
            <a:r>
              <a:rPr lang="en-US" dirty="0" smtClean="0"/>
              <a:t>Fines or imprisonment for criminal offences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WSIB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Manager needs to proceed with appropriate action to reports</a:t>
            </a:r>
          </a:p>
          <a:p>
            <a:r>
              <a:rPr lang="en-CA" dirty="0" smtClean="0"/>
              <a:t>Must manage the return to work with any modifications as in the duty to accommodate</a:t>
            </a:r>
          </a:p>
          <a:p>
            <a:r>
              <a:rPr lang="en-CA" dirty="0" smtClean="0"/>
              <a:t>Must enforce plans and restrictions</a:t>
            </a:r>
            <a:endParaRPr lang="en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Duty to Accommodate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2 aspects: staff and students (through disability services)</a:t>
            </a:r>
          </a:p>
          <a:p>
            <a:r>
              <a:rPr lang="en-CA" dirty="0" smtClean="0"/>
              <a:t>Factors to consider:</a:t>
            </a:r>
          </a:p>
          <a:p>
            <a:pPr lvl="1"/>
            <a:r>
              <a:rPr lang="en-CA" dirty="0" smtClean="0"/>
              <a:t>Safety to self and others a consideration</a:t>
            </a:r>
          </a:p>
          <a:p>
            <a:pPr lvl="1"/>
            <a:r>
              <a:rPr lang="en-CA" dirty="0" smtClean="0"/>
              <a:t>Undue hardship (seldom applicable to colleges)</a:t>
            </a:r>
          </a:p>
          <a:p>
            <a:pPr lvl="1"/>
            <a:r>
              <a:rPr lang="en-CA" dirty="0" smtClean="0"/>
              <a:t>Inability to be able to do </a:t>
            </a:r>
            <a:r>
              <a:rPr lang="en-CA" dirty="0" smtClean="0"/>
              <a:t>a majority of the </a:t>
            </a:r>
            <a:r>
              <a:rPr lang="en-CA" dirty="0" smtClean="0"/>
              <a:t>essential duties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AODA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Customer Service (2010 implementation)</a:t>
            </a:r>
          </a:p>
          <a:p>
            <a:r>
              <a:rPr lang="en-CA" dirty="0" smtClean="0"/>
              <a:t>Communication &amp; Information Standards (2012-13)</a:t>
            </a:r>
          </a:p>
          <a:p>
            <a:r>
              <a:rPr lang="en-CA" dirty="0" smtClean="0"/>
              <a:t>Employment Standards</a:t>
            </a:r>
          </a:p>
          <a:p>
            <a:r>
              <a:rPr lang="en-CA" dirty="0" smtClean="0"/>
              <a:t>The Built environment</a:t>
            </a:r>
          </a:p>
          <a:p>
            <a:r>
              <a:rPr lang="en-CA" dirty="0" smtClean="0"/>
              <a:t>Transportation 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What’s your liability?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Managers have increasing liability</a:t>
            </a:r>
          </a:p>
          <a:p>
            <a:r>
              <a:rPr lang="en-CA" dirty="0" smtClean="0"/>
              <a:t>Claims may be made against the College and/or  individual(s) </a:t>
            </a:r>
          </a:p>
          <a:p>
            <a:r>
              <a:rPr lang="en-CA" dirty="0" smtClean="0"/>
              <a:t>Where damages are awarded, some damages, depending on th</a:t>
            </a:r>
            <a:r>
              <a:rPr lang="en-CA" dirty="0" smtClean="0"/>
              <a:t>e conduct of the manager involved, may not be covered by the College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to </a:t>
            </a:r>
            <a:r>
              <a:rPr lang="en-CA" dirty="0" smtClean="0"/>
              <a:t>Minimize </a:t>
            </a:r>
            <a:r>
              <a:rPr lang="en-CA" dirty="0" smtClean="0"/>
              <a:t>R</a:t>
            </a:r>
            <a:r>
              <a:rPr lang="en-CA" dirty="0" smtClean="0"/>
              <a:t>isk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Ensure clear policies </a:t>
            </a:r>
            <a:r>
              <a:rPr lang="en-CA" dirty="0" smtClean="0"/>
              <a:t>created, disseminated and followed</a:t>
            </a:r>
            <a:endParaRPr lang="en-CA" dirty="0" smtClean="0"/>
          </a:p>
          <a:p>
            <a:r>
              <a:rPr lang="en-CA" dirty="0" smtClean="0"/>
              <a:t>Have regular meetings with </a:t>
            </a:r>
            <a:r>
              <a:rPr lang="en-CA" dirty="0" smtClean="0"/>
              <a:t>accurate minutes</a:t>
            </a:r>
            <a:endParaRPr lang="en-CA" dirty="0" smtClean="0"/>
          </a:p>
          <a:p>
            <a:r>
              <a:rPr lang="en-CA" dirty="0" smtClean="0"/>
              <a:t>Set up procedures for your unit</a:t>
            </a:r>
          </a:p>
          <a:p>
            <a:r>
              <a:rPr lang="en-CA" u="sng" dirty="0" smtClean="0"/>
              <a:t>Ensure</a:t>
            </a:r>
            <a:r>
              <a:rPr lang="en-CA" dirty="0" smtClean="0"/>
              <a:t> all staff have information</a:t>
            </a:r>
          </a:p>
          <a:p>
            <a:r>
              <a:rPr lang="en-CA" dirty="0" smtClean="0"/>
              <a:t>Generate discussion from staff for improvement – make them partners</a:t>
            </a:r>
          </a:p>
          <a:p>
            <a:r>
              <a:rPr lang="en-CA" dirty="0" smtClean="0"/>
              <a:t>Report any infractions per policy</a:t>
            </a:r>
          </a:p>
          <a:p>
            <a:r>
              <a:rPr lang="en-CA" dirty="0" smtClean="0"/>
              <a:t>Document!!!!</a:t>
            </a:r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All Claims filed with the court are public documents</a:t>
            </a:r>
          </a:p>
          <a:p>
            <a:r>
              <a:rPr lang="en-CA" dirty="0" smtClean="0"/>
              <a:t>Intentional action causing harm</a:t>
            </a:r>
          </a:p>
          <a:p>
            <a:r>
              <a:rPr lang="en-CA" dirty="0" smtClean="0"/>
              <a:t>Negligence </a:t>
            </a:r>
            <a:r>
              <a:rPr lang="en-CA" dirty="0" smtClean="0"/>
              <a:t>causing harm</a:t>
            </a:r>
          </a:p>
          <a:p>
            <a:r>
              <a:rPr lang="en-CA" dirty="0" smtClean="0"/>
              <a:t>May be covered </a:t>
            </a:r>
            <a:r>
              <a:rPr lang="en-CA" dirty="0" smtClean="0"/>
              <a:t>by </a:t>
            </a:r>
            <a:r>
              <a:rPr lang="en-CA" dirty="0" smtClean="0"/>
              <a:t>insurance</a:t>
            </a:r>
            <a:endParaRPr lang="en-CA" dirty="0" smtClean="0"/>
          </a:p>
          <a:p>
            <a:r>
              <a:rPr lang="en-CA" dirty="0" smtClean="0"/>
              <a:t>Complex relationship with insurer due to subrogation</a:t>
            </a:r>
            <a:endParaRPr lang="en-C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complete notes</a:t>
            </a:r>
          </a:p>
          <a:p>
            <a:r>
              <a:rPr lang="en-US" dirty="0" smtClean="0"/>
              <a:t>Keep all original documents</a:t>
            </a:r>
          </a:p>
          <a:p>
            <a:r>
              <a:rPr lang="en-US" dirty="0" smtClean="0"/>
              <a:t>Comply fully with disclosure requirements</a:t>
            </a:r>
          </a:p>
          <a:p>
            <a:r>
              <a:rPr lang="en-US" dirty="0" smtClean="0"/>
              <a:t>Keep HR in the loop </a:t>
            </a:r>
          </a:p>
          <a:p>
            <a:r>
              <a:rPr lang="en-US" dirty="0" smtClean="0"/>
              <a:t>Fully inform your supervisor</a:t>
            </a:r>
          </a:p>
          <a:p>
            <a:r>
              <a:rPr lang="en-US" dirty="0" smtClean="0"/>
              <a:t>Write every email, note, letter or memo as if a judge, arbitrator, tribunal </a:t>
            </a:r>
            <a:r>
              <a:rPr lang="en-US" dirty="0" smtClean="0"/>
              <a:t>and your mother will </a:t>
            </a:r>
            <a:r>
              <a:rPr lang="en-US" dirty="0" smtClean="0"/>
              <a:t>read </a:t>
            </a:r>
            <a:r>
              <a:rPr lang="en-US" dirty="0" smtClean="0"/>
              <a:t>it –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never eliminate all risks</a:t>
            </a:r>
          </a:p>
          <a:p>
            <a:r>
              <a:rPr lang="en-US" dirty="0" smtClean="0"/>
              <a:t>Important to be aware, pay attention to details, diligence in duties and guidance, liability can be reduced to the College and to yourself</a:t>
            </a:r>
          </a:p>
          <a:p>
            <a:r>
              <a:rPr lang="en-US" dirty="0" smtClean="0"/>
              <a:t>Follow through on policies in a transparent manner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 as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an agent for the College</a:t>
            </a:r>
          </a:p>
          <a:p>
            <a:r>
              <a:rPr lang="en-US" dirty="0" smtClean="0"/>
              <a:t>Most times, the College must answer for manager’s actions</a:t>
            </a:r>
          </a:p>
          <a:p>
            <a:r>
              <a:rPr lang="en-US" dirty="0" smtClean="0"/>
              <a:t>Exceptions relate to offences you may commit or actions against policies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Front line managers always responsible </a:t>
            </a:r>
            <a:r>
              <a:rPr lang="en-US" dirty="0" smtClean="0"/>
              <a:t>including </a:t>
            </a:r>
            <a:r>
              <a:rPr lang="en-US" dirty="0" smtClean="0"/>
              <a:t>claims &amp; litigation</a:t>
            </a:r>
          </a:p>
          <a:p>
            <a:r>
              <a:rPr lang="en-US" dirty="0" smtClean="0"/>
              <a:t>Control of certain issues may be distributed to other officials</a:t>
            </a:r>
          </a:p>
          <a:p>
            <a:r>
              <a:rPr lang="en-US" dirty="0" smtClean="0"/>
              <a:t>If in doubt - ASK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that require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 168 -</a:t>
            </a:r>
            <a:r>
              <a:rPr lang="en-US" i="1" dirty="0" smtClean="0"/>
              <a:t> Occupational Health and Safety </a:t>
            </a:r>
            <a:r>
              <a:rPr lang="en-US" i="1" dirty="0" smtClean="0"/>
              <a:t>Act</a:t>
            </a:r>
            <a:endParaRPr lang="en-US" dirty="0" smtClean="0"/>
          </a:p>
          <a:p>
            <a:r>
              <a:rPr lang="en-US" dirty="0" smtClean="0"/>
              <a:t>Duty to Accommodate –staff/students</a:t>
            </a:r>
          </a:p>
          <a:p>
            <a:r>
              <a:rPr lang="en-US" dirty="0" smtClean="0"/>
              <a:t>OHRC</a:t>
            </a:r>
          </a:p>
          <a:p>
            <a:r>
              <a:rPr lang="en-US" dirty="0" smtClean="0"/>
              <a:t>Code of conduct</a:t>
            </a:r>
          </a:p>
          <a:p>
            <a:r>
              <a:rPr lang="en-US" dirty="0" smtClean="0"/>
              <a:t>WHMIS</a:t>
            </a:r>
          </a:p>
          <a:p>
            <a:r>
              <a:rPr lang="en-US" dirty="0" smtClean="0"/>
              <a:t>WSIB – accidents</a:t>
            </a:r>
          </a:p>
          <a:p>
            <a:r>
              <a:rPr lang="en-US" dirty="0" smtClean="0"/>
              <a:t>AODA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sz="3600" i="1" dirty="0" smtClean="0"/>
              <a:t>Bill 168 </a:t>
            </a:r>
            <a:br>
              <a:rPr lang="en-US" sz="3600" i="1" dirty="0" smtClean="0"/>
            </a:br>
            <a:r>
              <a:rPr lang="en-US" sz="3600" i="1" dirty="0" smtClean="0"/>
              <a:t>Occupational </a:t>
            </a:r>
            <a:r>
              <a:rPr lang="en-US" sz="3600" i="1" dirty="0" smtClean="0"/>
              <a:t>Health and </a:t>
            </a:r>
            <a:r>
              <a:rPr lang="en-US" sz="3600" i="1" dirty="0" smtClean="0"/>
              <a:t>Safety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</a:t>
            </a:r>
            <a:r>
              <a:rPr lang="en-US" dirty="0" smtClean="0"/>
              <a:t>and procedures </a:t>
            </a:r>
            <a:r>
              <a:rPr lang="en-US" dirty="0" smtClean="0"/>
              <a:t>must meet requirements of Bill 168 in </a:t>
            </a:r>
            <a:r>
              <a:rPr lang="en-US" dirty="0" smtClean="0"/>
              <a:t>every college</a:t>
            </a:r>
          </a:p>
          <a:p>
            <a:r>
              <a:rPr lang="en-US" dirty="0" smtClean="0"/>
              <a:t>Investigations by Ministry of Labour can result in orders, fines &amp; imprisonment</a:t>
            </a:r>
          </a:p>
          <a:p>
            <a:r>
              <a:rPr lang="en-US" dirty="0" smtClean="0"/>
              <a:t>If manager charged under Criminal Code, college may or may not be able to </a:t>
            </a:r>
            <a:r>
              <a:rPr lang="en-US" dirty="0" smtClean="0"/>
              <a:t>indemnify the </a:t>
            </a:r>
            <a:r>
              <a:rPr lang="en-US" dirty="0" smtClean="0"/>
              <a:t>manager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Bill 168  </a:t>
            </a:r>
            <a:br>
              <a:rPr lang="en-US" dirty="0" smtClean="0"/>
            </a:br>
            <a:r>
              <a:rPr lang="en-US" dirty="0" smtClean="0"/>
              <a:t>New Employer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Assess the risk of workplace violence</a:t>
            </a:r>
          </a:p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endParaRPr lang="en-US" dirty="0" smtClean="0"/>
          </a:p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Report results to Joint Health and Safety Committee, or Health and Safety Representative, or to workers if no Committee or Representative</a:t>
            </a:r>
          </a:p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endParaRPr lang="en-US" dirty="0" smtClean="0"/>
          </a:p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r>
              <a:rPr lang="en-US" dirty="0" smtClean="0"/>
              <a:t>Prepare policies with respect to workplace violence and workplace harassment and review at least annually</a:t>
            </a:r>
          </a:p>
          <a:p>
            <a:pPr marL="609600" indent="-609600">
              <a:lnSpc>
                <a:spcPct val="90000"/>
              </a:lnSpc>
              <a:buClr>
                <a:srgbClr val="CC9900"/>
              </a:buClr>
            </a:pPr>
            <a:endParaRPr lang="en-US" sz="11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rgbClr val="CC9900"/>
              </a:buClr>
              <a:defRPr/>
            </a:pPr>
            <a:r>
              <a:rPr lang="en-US" dirty="0" smtClean="0"/>
              <a:t>Develop a program to implement the workplace violence and harassment policies</a:t>
            </a:r>
          </a:p>
          <a:p>
            <a:pPr marL="609600" indent="-609600">
              <a:lnSpc>
                <a:spcPct val="90000"/>
              </a:lnSpc>
              <a:buClr>
                <a:srgbClr val="CC9900"/>
              </a:buClr>
              <a:defRPr/>
            </a:pPr>
            <a:endParaRPr lang="en-US" sz="1100" dirty="0" smtClean="0"/>
          </a:p>
          <a:p>
            <a:pPr marL="609600" indent="-609600">
              <a:lnSpc>
                <a:spcPct val="90000"/>
              </a:lnSpc>
              <a:buClr>
                <a:srgbClr val="CC9900"/>
              </a:buClr>
              <a:defRPr/>
            </a:pPr>
            <a:r>
              <a:rPr lang="en-US" dirty="0" smtClean="0"/>
              <a:t>Provide supervisors and workers with training in respect of</a:t>
            </a:r>
          </a:p>
          <a:p>
            <a:pPr marL="609600" indent="-609600">
              <a:lnSpc>
                <a:spcPct val="90000"/>
              </a:lnSpc>
              <a:buClr>
                <a:srgbClr val="CC9900"/>
              </a:buClr>
              <a:buFont typeface="Wingdings" pitchFamily="2" charset="2"/>
              <a:buNone/>
              <a:defRPr/>
            </a:pPr>
            <a:endParaRPr lang="en-US" dirty="0" smtClean="0"/>
          </a:p>
          <a:p>
            <a:pPr marL="1371600" lvl="2" indent="-457200">
              <a:lnSpc>
                <a:spcPct val="90000"/>
              </a:lnSpc>
              <a:buClr>
                <a:srgbClr val="CC9900"/>
              </a:buClr>
              <a:buFontTx/>
              <a:buChar char="•"/>
              <a:defRPr/>
            </a:pPr>
            <a:r>
              <a:rPr lang="en-US" sz="2000" dirty="0" smtClean="0"/>
              <a:t>workplace violence and harassment policies and programs</a:t>
            </a:r>
          </a:p>
          <a:p>
            <a:pPr marL="1371600" lvl="2" indent="-457200">
              <a:lnSpc>
                <a:spcPct val="90000"/>
              </a:lnSpc>
              <a:buClr>
                <a:srgbClr val="CC9900"/>
              </a:buClr>
              <a:buFontTx/>
              <a:buChar char="•"/>
              <a:defRPr/>
            </a:pPr>
            <a:r>
              <a:rPr lang="en-US" sz="2000" dirty="0" smtClean="0"/>
              <a:t>controlling the risks identified in the risk assessment</a:t>
            </a:r>
          </a:p>
          <a:p>
            <a:pPr marL="1371600" lvl="2" indent="-457200">
              <a:lnSpc>
                <a:spcPct val="90000"/>
              </a:lnSpc>
              <a:buClr>
                <a:srgbClr val="CC9900"/>
              </a:buClr>
              <a:buFontTx/>
              <a:buChar char="•"/>
              <a:defRPr/>
            </a:pPr>
            <a:r>
              <a:rPr lang="en-US" sz="2000" dirty="0" smtClean="0"/>
              <a:t>reporting and investigation of incidents of harassment and violence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Workplace V </a:t>
            </a:r>
            <a:r>
              <a:rPr lang="en-US" dirty="0" err="1" smtClean="0"/>
              <a:t>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b="1" dirty="0" smtClean="0"/>
              <a:t>exercise of physical force</a:t>
            </a:r>
            <a:r>
              <a:rPr lang="en-US" dirty="0" smtClean="0"/>
              <a:t> by a person against a worker, in a workplace, that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causes or could cause physical injury to the worker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 </a:t>
            </a:r>
            <a:r>
              <a:rPr lang="en-US" b="1" dirty="0" smtClean="0"/>
              <a:t>attempt to exercise physical force</a:t>
            </a:r>
            <a:r>
              <a:rPr lang="en-US" dirty="0" smtClean="0"/>
              <a:t> against a worker, in a workplace, that could cause physical injury to the worker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statement or </a:t>
            </a:r>
            <a:r>
              <a:rPr lang="en-US" b="1" dirty="0" err="1" smtClean="0"/>
              <a:t>behaviour</a:t>
            </a:r>
            <a:r>
              <a:rPr lang="en-US" dirty="0" smtClean="0"/>
              <a:t> that a worker could reasonably interpret as a threat to exercise physical force against the worker, in a workplace, that could cause physical injury to the worker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</Template>
  <TotalTime>0</TotalTime>
  <Words>1253</Words>
  <Application>Microsoft Office PowerPoint</Application>
  <PresentationFormat>On-screen Show (4:3)</PresentationFormat>
  <Paragraphs>198</Paragraphs>
  <Slides>27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What’s your liability?</vt:lpstr>
      <vt:lpstr>What is your Exposure?</vt:lpstr>
      <vt:lpstr>Manager as Agent</vt:lpstr>
      <vt:lpstr>Bottom Line….</vt:lpstr>
      <vt:lpstr>Acts that require Policies</vt:lpstr>
      <vt:lpstr>Bill 168  Occupational Health and Safety</vt:lpstr>
      <vt:lpstr>Bill 168   New Employer Obligations</vt:lpstr>
      <vt:lpstr>Slide 8</vt:lpstr>
      <vt:lpstr>Workplace V iolence</vt:lpstr>
      <vt:lpstr>Domestic Violence in the Workplace</vt:lpstr>
      <vt:lpstr>“Workplace Harassment”</vt:lpstr>
      <vt:lpstr>Assessing the Risk of Workplace Violence</vt:lpstr>
      <vt:lpstr>Slide 13</vt:lpstr>
      <vt:lpstr>Workplace Violence and Harassment Policies</vt:lpstr>
      <vt:lpstr> Develop programs to implement Violence and Harassment Policies</vt:lpstr>
      <vt:lpstr>College and Manager Obligations under the OHSA</vt:lpstr>
      <vt:lpstr>Workplace Training</vt:lpstr>
      <vt:lpstr>Enforcement</vt:lpstr>
      <vt:lpstr>To be completed by June 15, 2010</vt:lpstr>
      <vt:lpstr> WSIB</vt:lpstr>
      <vt:lpstr>Duty to Accommodate</vt:lpstr>
      <vt:lpstr>AODA</vt:lpstr>
      <vt:lpstr>What’s your liability?</vt:lpstr>
      <vt:lpstr>How to Minimize Risk</vt:lpstr>
      <vt:lpstr>Torts</vt:lpstr>
      <vt:lpstr>Tips</vt:lpstr>
      <vt:lpstr>Finally….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/>
  <cp:revision>25</cp:revision>
  <dcterms:created xsi:type="dcterms:W3CDTF">2010-06-17T17:03:32Z</dcterms:created>
  <dcterms:modified xsi:type="dcterms:W3CDTF">2010-06-21T11:49:51Z</dcterms:modified>
</cp:coreProperties>
</file>